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>
          <p15:clr>
            <a:srgbClr val="A4A3A4"/>
          </p15:clr>
        </p15:guide>
        <p15:guide id="2" pos="325">
          <p15:clr>
            <a:srgbClr val="A4A3A4"/>
          </p15:clr>
        </p15:guide>
        <p15:guide id="3" pos="7355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2478">
          <p15:clr>
            <a:srgbClr val="A4A3A4"/>
          </p15:clr>
        </p15:guide>
        <p15:guide id="7" orient="horz" pos="10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>
        <p:guide orient="horz" pos="1003"/>
        <p:guide pos="325"/>
        <p:guide pos="7355"/>
        <p:guide orient="horz" pos="4088"/>
        <p:guide pos="3840"/>
        <p:guide orient="horz" pos="247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image" Target="../media/image18.tif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6.png"/><Relationship Id="rId3" Type="http://schemas.openxmlformats.org/officeDocument/2006/relationships/image" Target="../media/image8.emf"/><Relationship Id="rId7" Type="http://schemas.openxmlformats.org/officeDocument/2006/relationships/image" Target="../media/image31.emf"/><Relationship Id="rId12" Type="http://schemas.openxmlformats.org/officeDocument/2006/relationships/image" Target="../media/image35.png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11" Type="http://schemas.openxmlformats.org/officeDocument/2006/relationships/image" Target="../media/image34.png"/><Relationship Id="rId5" Type="http://schemas.openxmlformats.org/officeDocument/2006/relationships/image" Target="../media/image29.emf"/><Relationship Id="rId10" Type="http://schemas.openxmlformats.org/officeDocument/2006/relationships/image" Target="../media/image1.emf"/><Relationship Id="rId4" Type="http://schemas.openxmlformats.org/officeDocument/2006/relationships/image" Target="../media/image9.emf"/><Relationship Id="rId9" Type="http://schemas.openxmlformats.org/officeDocument/2006/relationships/image" Target="../media/image33.emf"/><Relationship Id="rId1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3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4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5</a:t>
            </a:r>
            <a:endParaRPr kumimoji="0" lang="fr-FR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27508-F443-3D48-96F7-4EB3B87F6C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8BC7A4-EFA2-F245-A4FB-074BCAE42C6D}"/>
                </a:ext>
              </a:extLst>
            </p:cNvPr>
            <p:cNvSpPr/>
            <p:nvPr/>
          </p:nvSpPr>
          <p:spPr>
            <a:xfrm>
              <a:off x="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9F4A7-5DB8-6C42-ABF5-75E0098CE9A2}"/>
                </a:ext>
              </a:extLst>
            </p:cNvPr>
            <p:cNvSpPr/>
            <p:nvPr/>
          </p:nvSpPr>
          <p:spPr>
            <a:xfrm>
              <a:off x="1176000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41202-9377-DA46-9F14-6F8C906A9DBB}"/>
                </a:ext>
              </a:extLst>
            </p:cNvPr>
            <p:cNvSpPr/>
            <p:nvPr/>
          </p:nvSpPr>
          <p:spPr>
            <a:xfrm>
              <a:off x="0" y="6279204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FFA51D-93E1-734D-B08A-00AE2055C60B}"/>
                </a:ext>
              </a:extLst>
            </p:cNvPr>
            <p:cNvSpPr/>
            <p:nvPr/>
          </p:nvSpPr>
          <p:spPr>
            <a:xfrm>
              <a:off x="0" y="0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</p:grp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1019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EEFE268-1DD0-9C41-BA88-5D38EE5B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F942BE-D6F4-4243-801D-F3A651DA45B0}"/>
              </a:ext>
            </a:extLst>
          </p:cNvPr>
          <p:cNvCxnSpPr>
            <a:cxnSpLocks/>
          </p:cNvCxnSpPr>
          <p:nvPr/>
        </p:nvCxnSpPr>
        <p:spPr>
          <a:xfrm>
            <a:off x="-17963" y="1991606"/>
            <a:ext cx="1412423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5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if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/>
              <a:t>Renseigner les objectifs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106F9F7-64FC-4E49-9507-2E4F1FBA5BF0}"/>
              </a:ext>
            </a:extLst>
          </p:cNvPr>
          <p:cNvSpPr txBox="1"/>
          <p:nvPr/>
        </p:nvSpPr>
        <p:spPr>
          <a:xfrm>
            <a:off x="1490500" y="1930779"/>
            <a:ext cx="9211000" cy="3318593"/>
          </a:xfrm>
          <a:prstGeom prst="rect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20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099B5E-8081-2946-840B-FC830F8A9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159" y="1477613"/>
            <a:ext cx="1234681" cy="11044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36006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haines étap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106F9F7-64FC-4E49-9507-2E4F1FBA5BF0}"/>
              </a:ext>
            </a:extLst>
          </p:cNvPr>
          <p:cNvSpPr txBox="1"/>
          <p:nvPr/>
        </p:nvSpPr>
        <p:spPr>
          <a:xfrm>
            <a:off x="1490500" y="1930779"/>
            <a:ext cx="9211000" cy="3318593"/>
          </a:xfrm>
          <a:prstGeom prst="rect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200">
              <a:solidFill>
                <a:schemeClr val="tx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3A3591-F3DE-B44B-B9E4-09D1A2A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099" y="145896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Renseigner les prochaines étapes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49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ochaines étap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 b="1"/>
              <a:t>Détailler les activités de la phase X, livrables, hypothèse et prérequis</a:t>
            </a:r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hape 414">
            <a:extLst>
              <a:ext uri="{FF2B5EF4-FFF2-40B4-BE49-F238E27FC236}">
                <a16:creationId xmlns:a16="http://schemas.microsoft.com/office/drawing/2014/main" id="{D4A28D46-63F1-1B4E-841D-435C225D7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912178"/>
              </p:ext>
            </p:extLst>
          </p:nvPr>
        </p:nvGraphicFramePr>
        <p:xfrm>
          <a:off x="394796" y="2703293"/>
          <a:ext cx="11374311" cy="30947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0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8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noProof="0">
                          <a:solidFill>
                            <a:schemeClr val="tx1"/>
                          </a:solidFill>
                          <a:sym typeface="Raleway"/>
                        </a:rPr>
                        <a:t>Activités-clés</a:t>
                      </a:r>
                      <a:endParaRPr lang="fr-FR" sz="1200" b="1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noProof="0">
                          <a:solidFill>
                            <a:schemeClr val="tx1"/>
                          </a:solidFill>
                          <a:sym typeface="Raleway"/>
                        </a:rPr>
                        <a:t>Détail des activités clés et hypothèses</a:t>
                      </a:r>
                      <a:endParaRPr lang="fr-FR" sz="1200" b="1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noProof="0">
                          <a:solidFill>
                            <a:schemeClr val="tx1"/>
                          </a:solidFill>
                          <a:sym typeface="Raleway"/>
                        </a:rPr>
                        <a:t>Livrables </a:t>
                      </a:r>
                      <a:endParaRPr lang="fr-FR" sz="1200" b="1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7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#1 – Activité 1</a:t>
                      </a: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  <a:tabLst/>
                        <a:defRPr/>
                      </a:pPr>
                      <a:r>
                        <a:rPr lang="fr-FR" sz="1100" b="0" i="0" u="none" strike="noStrike" cap="none" noProof="0">
                          <a:solidFill>
                            <a:schemeClr val="tx1"/>
                          </a:solidFill>
                          <a:latin typeface="+mn-lt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Définition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Livrables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796366042"/>
                  </a:ext>
                </a:extLst>
              </a:tr>
              <a:tr h="853778">
                <a:tc>
                  <a:txBody>
                    <a:bodyPr/>
                    <a:lstStyle/>
                    <a:p>
                      <a:pPr algn="l" fontAlgn="ctr"/>
                      <a:endParaRPr lang="fr-FR" sz="11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  <a:tabLst/>
                        <a:defRPr/>
                      </a:pPr>
                      <a:endParaRPr lang="fr-FR" sz="1100" b="0" i="0" kern="1200" noProof="0">
                        <a:solidFill>
                          <a:schemeClr val="tx1"/>
                        </a:solidFill>
                        <a:latin typeface="+mn-lt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</a:pPr>
                      <a:endParaRPr lang="fr-FR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78">
                <a:tc>
                  <a:txBody>
                    <a:bodyPr/>
                    <a:lstStyle/>
                    <a:p>
                      <a:pPr algn="l" fontAlgn="ctr"/>
                      <a:endParaRPr lang="fr-FR" sz="11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  <a:tabLst/>
                        <a:defRPr/>
                      </a:pPr>
                      <a:endParaRPr lang="fr-FR" sz="1100" b="0" i="0" kern="1200" noProof="0">
                        <a:solidFill>
                          <a:schemeClr val="tx1"/>
                        </a:solidFill>
                        <a:latin typeface="+mn-lt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</a:pPr>
                      <a:endParaRPr lang="fr-FR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378809886"/>
                  </a:ext>
                </a:extLst>
              </a:tr>
              <a:tr h="853778">
                <a:tc>
                  <a:txBody>
                    <a:bodyPr/>
                    <a:lstStyle/>
                    <a:p>
                      <a:pPr algn="l" fontAlgn="ctr"/>
                      <a:endParaRPr lang="fr-FR" sz="11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  <a:tabLst/>
                        <a:defRPr/>
                      </a:pPr>
                      <a:endParaRPr lang="fr-FR" sz="1100" b="0" i="0" kern="1200" noProof="0">
                        <a:solidFill>
                          <a:schemeClr val="tx1"/>
                        </a:solidFill>
                        <a:latin typeface="+mn-lt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Pts val="1440"/>
                        <a:buFont typeface="Arial"/>
                        <a:buChar char="•"/>
                      </a:pPr>
                      <a:endParaRPr lang="fr-FR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382075856"/>
                  </a:ext>
                </a:extLst>
              </a:tr>
            </a:tbl>
          </a:graphicData>
        </a:graphic>
      </p:graphicFrame>
      <p:sp>
        <p:nvSpPr>
          <p:cNvPr id="7" name="Shape 413">
            <a:extLst>
              <a:ext uri="{FF2B5EF4-FFF2-40B4-BE49-F238E27FC236}">
                <a16:creationId xmlns:a16="http://schemas.microsoft.com/office/drawing/2014/main" id="{1ADD6344-6D4A-8344-BEC8-9CEE9A50D8C0}"/>
              </a:ext>
            </a:extLst>
          </p:cNvPr>
          <p:cNvSpPr txBox="1">
            <a:spLocks/>
          </p:cNvSpPr>
          <p:nvPr/>
        </p:nvSpPr>
        <p:spPr>
          <a:xfrm>
            <a:off x="394797" y="1414864"/>
            <a:ext cx="11374312" cy="11958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0" tIns="7200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tabLst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–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0375" lvl="1" indent="-171450">
              <a:buSzPct val="100000"/>
              <a:buFont typeface="Arial" panose="020B0604020202020204" pitchFamily="34" charset="0"/>
              <a:buChar char="•"/>
            </a:pPr>
            <a:r>
              <a:rPr lang="fr-FR" sz="1100" ker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Condition</a:t>
            </a:r>
          </a:p>
          <a:p>
            <a:pPr marL="460375" lvl="1" indent="-171450">
              <a:buSzPct val="100000"/>
              <a:buFont typeface="Arial" panose="020B0604020202020204" pitchFamily="34" charset="0"/>
              <a:buChar char="•"/>
            </a:pPr>
            <a:r>
              <a:rPr lang="fr-FR" sz="1100" ker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Condition</a:t>
            </a:r>
          </a:p>
          <a:p>
            <a:pPr marL="460375" lvl="1" indent="-171450">
              <a:buSzPct val="100000"/>
              <a:buFont typeface="Arial" panose="020B0604020202020204" pitchFamily="34" charset="0"/>
              <a:buChar char="•"/>
            </a:pPr>
            <a:r>
              <a:rPr lang="fr-FR" sz="1100" ker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5DBEFB-4DB8-5843-8C69-42C20D184256}"/>
              </a:ext>
            </a:extLst>
          </p:cNvPr>
          <p:cNvSpPr/>
          <p:nvPr/>
        </p:nvSpPr>
        <p:spPr>
          <a:xfrm>
            <a:off x="952930" y="1268660"/>
            <a:ext cx="3379451" cy="276999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fr-FR" sz="1200" b="1" kern="0">
                <a:latin typeface="Arial" panose="020B0604020202020204" pitchFamily="34" charset="0"/>
                <a:cs typeface="Arial" panose="020B0604020202020204" pitchFamily="34" charset="0"/>
              </a:rPr>
              <a:t>Prérequis Saur et hypothèses structurantes</a:t>
            </a:r>
            <a:endParaRPr lang="fr-FR" sz="120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F4B0012-2745-D44C-B12A-C4B1621C5223}"/>
              </a:ext>
            </a:extLst>
          </p:cNvPr>
          <p:cNvSpPr/>
          <p:nvPr/>
        </p:nvSpPr>
        <p:spPr>
          <a:xfrm>
            <a:off x="305958" y="1163463"/>
            <a:ext cx="428400" cy="428400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890F0F-0D9C-B145-A924-25CDFF8917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797" y="1252302"/>
            <a:ext cx="250723" cy="250723"/>
          </a:xfrm>
          <a:prstGeom prst="rect">
            <a:avLst/>
          </a:prstGeom>
        </p:spPr>
      </p:pic>
      <p:sp>
        <p:nvSpPr>
          <p:cNvPr id="12" name="Shape 413">
            <a:extLst>
              <a:ext uri="{FF2B5EF4-FFF2-40B4-BE49-F238E27FC236}">
                <a16:creationId xmlns:a16="http://schemas.microsoft.com/office/drawing/2014/main" id="{C77D20C5-DC5E-A743-93B4-ED574ADAFB4E}"/>
              </a:ext>
            </a:extLst>
          </p:cNvPr>
          <p:cNvSpPr txBox="1">
            <a:spLocks/>
          </p:cNvSpPr>
          <p:nvPr/>
        </p:nvSpPr>
        <p:spPr>
          <a:xfrm>
            <a:off x="5811866" y="1410173"/>
            <a:ext cx="5957242" cy="118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0" rIns="0" bIns="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tabLst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–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0375" lvl="1" indent="-171450">
              <a:buSzPct val="100000"/>
              <a:buFont typeface="Arial" panose="020B0604020202020204" pitchFamily="34" charset="0"/>
              <a:buChar char="•"/>
            </a:pPr>
            <a:r>
              <a:rPr lang="fr-FR" sz="1100" ker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Condition</a:t>
            </a:r>
          </a:p>
          <a:p>
            <a:pPr marL="460375" lvl="1" indent="-171450">
              <a:buSzPct val="100000"/>
              <a:buFont typeface="Arial" panose="020B0604020202020204" pitchFamily="34" charset="0"/>
              <a:buChar char="•"/>
            </a:pPr>
            <a:r>
              <a:rPr lang="fr-FR" sz="1100" ker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2953833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rochaines étap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Estimer les charges de travail par activités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B4E3864-3EFC-0D4F-955F-F11B6BEE2457}"/>
              </a:ext>
            </a:extLst>
          </p:cNvPr>
          <p:cNvGrpSpPr/>
          <p:nvPr/>
        </p:nvGrpSpPr>
        <p:grpSpPr>
          <a:xfrm>
            <a:off x="9691260" y="1536763"/>
            <a:ext cx="2731246" cy="229065"/>
            <a:chOff x="9765785" y="1802734"/>
            <a:chExt cx="2731246" cy="229065"/>
          </a:xfrm>
        </p:grpSpPr>
        <p:sp>
          <p:nvSpPr>
            <p:cNvPr id="14" name="Signalisation droite 13">
              <a:extLst>
                <a:ext uri="{FF2B5EF4-FFF2-40B4-BE49-F238E27FC236}">
                  <a16:creationId xmlns:a16="http://schemas.microsoft.com/office/drawing/2014/main" id="{7F6F72A3-D3CC-6D40-8F99-E0FF1B5A0FF0}"/>
                </a:ext>
              </a:extLst>
            </p:cNvPr>
            <p:cNvSpPr/>
            <p:nvPr/>
          </p:nvSpPr>
          <p:spPr>
            <a:xfrm>
              <a:off x="9765785" y="1802734"/>
              <a:ext cx="2731246" cy="217914"/>
            </a:xfrm>
            <a:prstGeom prst="homePlate">
              <a:avLst>
                <a:gd name="adj" fmla="val 0"/>
              </a:avLst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200" i="1">
                  <a:solidFill>
                    <a:srgbClr val="272C35"/>
                  </a:solidFill>
                  <a:latin typeface="Century Gothic" panose="020B0502020202020204" pitchFamily="34" charset="0"/>
                </a:rPr>
                <a:t>Pour discussion</a:t>
              </a:r>
              <a:endParaRPr kumimoji="0" lang="fr-FR" sz="1200" i="1" u="none" strike="noStrike" kern="1200" cap="none" spc="0" normalizeH="0" baseline="0" noProof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8EDEF480-B264-ED4C-B2B1-ABFE343DE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3642" y="1802734"/>
              <a:ext cx="1566042" cy="1"/>
            </a:xfrm>
            <a:prstGeom prst="lin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3C94CBDC-97A6-C048-9A93-599CFBD79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353642" y="2031799"/>
              <a:ext cx="1566042" cy="0"/>
            </a:xfrm>
            <a:prstGeom prst="lin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73DBCCCB-3651-194C-975E-369E31689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87013"/>
              </p:ext>
            </p:extLst>
          </p:nvPr>
        </p:nvGraphicFramePr>
        <p:xfrm>
          <a:off x="1165860" y="1827780"/>
          <a:ext cx="9829802" cy="3113752"/>
        </p:xfrm>
        <a:graphic>
          <a:graphicData uri="http://schemas.openxmlformats.org/drawingml/2006/table">
            <a:tbl>
              <a:tblPr/>
              <a:tblGrid>
                <a:gridCol w="1844305">
                  <a:extLst>
                    <a:ext uri="{9D8B030D-6E8A-4147-A177-3AD203B41FA5}">
                      <a16:colId xmlns:a16="http://schemas.microsoft.com/office/drawing/2014/main" val="422282432"/>
                    </a:ext>
                  </a:extLst>
                </a:gridCol>
                <a:gridCol w="3665513">
                  <a:extLst>
                    <a:ext uri="{9D8B030D-6E8A-4147-A177-3AD203B41FA5}">
                      <a16:colId xmlns:a16="http://schemas.microsoft.com/office/drawing/2014/main" val="2902870360"/>
                    </a:ext>
                  </a:extLst>
                </a:gridCol>
                <a:gridCol w="663128">
                  <a:extLst>
                    <a:ext uri="{9D8B030D-6E8A-4147-A177-3AD203B41FA5}">
                      <a16:colId xmlns:a16="http://schemas.microsoft.com/office/drawing/2014/main" val="2529443178"/>
                    </a:ext>
                  </a:extLst>
                </a:gridCol>
                <a:gridCol w="663128">
                  <a:extLst>
                    <a:ext uri="{9D8B030D-6E8A-4147-A177-3AD203B41FA5}">
                      <a16:colId xmlns:a16="http://schemas.microsoft.com/office/drawing/2014/main" val="2113827007"/>
                    </a:ext>
                  </a:extLst>
                </a:gridCol>
                <a:gridCol w="663128">
                  <a:extLst>
                    <a:ext uri="{9D8B030D-6E8A-4147-A177-3AD203B41FA5}">
                      <a16:colId xmlns:a16="http://schemas.microsoft.com/office/drawing/2014/main" val="1548886850"/>
                    </a:ext>
                  </a:extLst>
                </a:gridCol>
                <a:gridCol w="2330600">
                  <a:extLst>
                    <a:ext uri="{9D8B030D-6E8A-4147-A177-3AD203B41FA5}">
                      <a16:colId xmlns:a16="http://schemas.microsoft.com/office/drawing/2014/main" val="4065836513"/>
                    </a:ext>
                  </a:extLst>
                </a:gridCol>
              </a:tblGrid>
              <a:tr h="15517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Nom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4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Charge unitaire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Unités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Charge totale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Hypothèses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17328"/>
                  </a:ext>
                </a:extLst>
              </a:tr>
              <a:tr h="15517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de la mission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75719"/>
                  </a:ext>
                </a:extLst>
              </a:tr>
              <a:tr h="31078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#1 – Activité 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887186"/>
                  </a:ext>
                </a:extLst>
              </a:tr>
              <a:tr h="3107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30516"/>
                  </a:ext>
                </a:extLst>
              </a:tr>
              <a:tr h="310784">
                <a:tc rowSpan="2">
                  <a:txBody>
                    <a:bodyPr/>
                    <a:lstStyle/>
                    <a:p>
                      <a:pPr algn="ctr" rtl="0" fontAlgn="ctr"/>
                      <a:endParaRPr lang="fr-FR" sz="9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066741"/>
                  </a:ext>
                </a:extLst>
              </a:tr>
              <a:tr h="3107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91269"/>
                  </a:ext>
                </a:extLst>
              </a:tr>
              <a:tr h="310784">
                <a:tc rowSpan="2">
                  <a:txBody>
                    <a:bodyPr/>
                    <a:lstStyle/>
                    <a:p>
                      <a:pPr algn="ctr" rtl="0" fontAlgn="ctr"/>
                      <a:endParaRPr lang="fr-FR" sz="9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838733"/>
                  </a:ext>
                </a:extLst>
              </a:tr>
              <a:tr h="3107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629701"/>
                  </a:ext>
                </a:extLst>
              </a:tr>
              <a:tr h="310784">
                <a:tc rowSpan="2">
                  <a:txBody>
                    <a:bodyPr/>
                    <a:lstStyle/>
                    <a:p>
                      <a:pPr algn="ctr" rtl="0" fontAlgn="ctr"/>
                      <a:endParaRPr lang="fr-FR" sz="9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01438"/>
                  </a:ext>
                </a:extLst>
              </a:tr>
              <a:tr h="3107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032328"/>
                  </a:ext>
                </a:extLst>
              </a:tr>
              <a:tr h="15517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630456"/>
                  </a:ext>
                </a:extLst>
              </a:tr>
            </a:tbl>
          </a:graphicData>
        </a:graphic>
      </p:graphicFrame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F3E1B71A-B5F3-7B4D-915D-B1EFF8FB6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919886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rochaines étap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Valoriser la mission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F3E1B71A-B5F3-7B4D-915D-B1EFF8FB6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Sous-titre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9F99F0B-BFF5-C242-8986-806208690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93912"/>
              </p:ext>
            </p:extLst>
          </p:nvPr>
        </p:nvGraphicFramePr>
        <p:xfrm>
          <a:off x="2183338" y="2914525"/>
          <a:ext cx="7823200" cy="2596929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300641492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4310812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46712083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2957781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00863083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08832147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53696099"/>
                    </a:ext>
                  </a:extLst>
                </a:gridCol>
              </a:tblGrid>
              <a:tr h="24856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Synthèse budgétaire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66010"/>
                  </a:ext>
                </a:extLst>
              </a:tr>
              <a:tr h="337253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Rôle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Profil Axionable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Charge unitaire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Unités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Charge totale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TJM (HT) Axionable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Prix (HT)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96571"/>
                  </a:ext>
                </a:extLst>
              </a:tr>
              <a:tr h="574333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Rôle 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Nom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571293"/>
                  </a:ext>
                </a:extLst>
              </a:tr>
              <a:tr h="574333">
                <a:tc>
                  <a:txBody>
                    <a:bodyPr/>
                    <a:lstStyle/>
                    <a:p>
                      <a:pPr algn="l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617578"/>
                  </a:ext>
                </a:extLst>
              </a:tr>
              <a:tr h="574333">
                <a:tc>
                  <a:txBody>
                    <a:bodyPr/>
                    <a:lstStyle/>
                    <a:p>
                      <a:pPr algn="l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908210"/>
                  </a:ext>
                </a:extLst>
              </a:tr>
              <a:tr h="248565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Total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4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1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10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1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ec vous aujourd'hu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Avec vous aujourd’hui (exemple)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CEF4C5-F565-C740-B424-AFD49A2ACFBB}"/>
              </a:ext>
            </a:extLst>
          </p:cNvPr>
          <p:cNvSpPr/>
          <p:nvPr/>
        </p:nvSpPr>
        <p:spPr>
          <a:xfrm>
            <a:off x="5215944" y="78310"/>
            <a:ext cx="6602994" cy="1026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Ins="36000"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Utiliser des photos </a:t>
            </a:r>
            <a:r>
              <a:rPr lang="fr-FR" sz="1050" b="1"/>
              <a:t>carrées</a:t>
            </a:r>
            <a:r>
              <a:rPr lang="fr-FR" sz="1050"/>
              <a:t> 2cm x 2cm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Sélectionner une photo ci-dessous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Faire </a:t>
            </a:r>
            <a:r>
              <a:rPr lang="fr-FR" sz="1050" b="1"/>
              <a:t>cmd</a:t>
            </a:r>
            <a:r>
              <a:rPr lang="fr-FR" sz="1050"/>
              <a:t> </a:t>
            </a:r>
            <a:r>
              <a:rPr lang="fr-FR" sz="1050" b="1"/>
              <a:t>⌘</a:t>
            </a:r>
            <a:r>
              <a:rPr lang="fr-FR" sz="1050"/>
              <a:t> + </a:t>
            </a:r>
            <a:r>
              <a:rPr lang="fr-FR" sz="1050" b="1"/>
              <a:t>Maj ⇧</a:t>
            </a:r>
            <a:r>
              <a:rPr lang="fr-FR" sz="1050" b="0"/>
              <a:t> + </a:t>
            </a:r>
            <a:r>
              <a:rPr lang="fr-FR" sz="1050" b="1"/>
              <a:t>C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/>
              <a:t>Sélectionner les photos carrées du dispositif cible de la propale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/>
              <a:t>Faire </a:t>
            </a:r>
            <a:r>
              <a:rPr lang="fr-FR" sz="1050" b="1"/>
              <a:t>cmd</a:t>
            </a:r>
            <a:r>
              <a:rPr lang="fr-FR" sz="1050"/>
              <a:t> </a:t>
            </a:r>
            <a:r>
              <a:rPr lang="fr-FR" sz="1050" b="1"/>
              <a:t>⌘</a:t>
            </a:r>
            <a:r>
              <a:rPr lang="fr-FR" sz="1050"/>
              <a:t> + </a:t>
            </a:r>
            <a:r>
              <a:rPr lang="fr-FR" sz="1050" b="1"/>
              <a:t>Maj ⇧</a:t>
            </a:r>
            <a:r>
              <a:rPr lang="fr-FR" sz="1050" b="0"/>
              <a:t> + </a:t>
            </a:r>
            <a:r>
              <a:rPr lang="fr-FR" sz="1050" b="1"/>
              <a:t>V</a:t>
            </a:r>
            <a:r>
              <a:rPr lang="fr-FR" sz="1050" b="0"/>
              <a:t> pour appliquer la mise ne forme (rond + bordure 3 pt jaune)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4862EB-5FC2-9A4E-A649-5CE15FB7DA05}"/>
              </a:ext>
            </a:extLst>
          </p:cNvPr>
          <p:cNvGrpSpPr/>
          <p:nvPr/>
        </p:nvGrpSpPr>
        <p:grpSpPr>
          <a:xfrm>
            <a:off x="4631908" y="1275394"/>
            <a:ext cx="2928184" cy="603970"/>
            <a:chOff x="5590260" y="1503923"/>
            <a:chExt cx="1952187" cy="4026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C26293-08FF-074E-A780-834F655020BF}"/>
                </a:ext>
              </a:extLst>
            </p:cNvPr>
            <p:cNvSpPr/>
            <p:nvPr/>
          </p:nvSpPr>
          <p:spPr>
            <a:xfrm>
              <a:off x="5590260" y="1503923"/>
              <a:ext cx="1952187" cy="402660"/>
            </a:xfrm>
            <a:prstGeom prst="rect">
              <a:avLst/>
            </a:prstGeom>
            <a:solidFill>
              <a:srgbClr val="FFFFFF"/>
            </a:solidFill>
            <a:ln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D1237FD-EBF9-7D43-8B32-9A68E55E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0574" y="1521261"/>
              <a:ext cx="1452521" cy="28800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219E6693-CC34-3646-B71C-28B4F866BF86}"/>
              </a:ext>
            </a:extLst>
          </p:cNvPr>
          <p:cNvSpPr txBox="1"/>
          <p:nvPr/>
        </p:nvSpPr>
        <p:spPr>
          <a:xfrm>
            <a:off x="741308" y="4274308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Quentin </a:t>
            </a:r>
            <a:r>
              <a:rPr lang="fr-FR" sz="1050" b="1" err="1">
                <a:solidFill>
                  <a:srgbClr val="FFFFFF"/>
                </a:solidFill>
              </a:rPr>
              <a:t>Faulconnier</a:t>
            </a:r>
            <a:endParaRPr lang="fr-FR" sz="1050" b="1">
              <a:solidFill>
                <a:srgbClr val="FFFFFF"/>
              </a:solidFill>
            </a:endParaRP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>
                <a:solidFill>
                  <a:srgbClr val="FFFFFF"/>
                </a:solidFill>
                <a:sym typeface="Arial"/>
              </a:rPr>
              <a:t>. </a:t>
            </a:r>
            <a:r>
              <a:rPr lang="fr-FR" sz="1050" err="1">
                <a:solidFill>
                  <a:srgbClr val="FFFFFF"/>
                </a:solidFill>
                <a:sym typeface="Arial"/>
              </a:rPr>
              <a:t>Dév</a:t>
            </a:r>
            <a:r>
              <a:rPr lang="fr-FR" sz="1050">
                <a:solidFill>
                  <a:srgbClr val="FFFFFF"/>
                </a:solidFill>
                <a:sym typeface="Arial"/>
              </a:rPr>
              <a:t>.  Durable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CB03"/>
                </a:solidFill>
              </a:rPr>
              <a:t>Référent RSE</a:t>
            </a:r>
            <a:endParaRPr lang="fr-FR" sz="105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6245FDA-2914-C640-B69E-E1F8FF266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08" y="4274308"/>
            <a:ext cx="723600" cy="723600"/>
          </a:xfrm>
          <a:prstGeom prst="ellipse">
            <a:avLst/>
          </a:prstGeom>
          <a:ln w="38100">
            <a:solidFill>
              <a:schemeClr val="bg2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CF72A4D-B041-6B41-A989-036E9D0DE112}"/>
              </a:ext>
            </a:extLst>
          </p:cNvPr>
          <p:cNvSpPr txBox="1"/>
          <p:nvPr/>
        </p:nvSpPr>
        <p:spPr>
          <a:xfrm>
            <a:off x="5232900" y="2406543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Gwendal Bihan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FFFF"/>
                </a:solidFill>
                <a:sym typeface="Arial"/>
              </a:rPr>
              <a:t>Associé - </a:t>
            </a:r>
            <a:r>
              <a:rPr lang="fr-FR" sz="105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>
                <a:solidFill>
                  <a:srgbClr val="FFFFFF"/>
                </a:solidFill>
                <a:sym typeface="Arial"/>
              </a:rPr>
              <a:t>. Général</a:t>
            </a:r>
            <a:endParaRPr lang="fr-FR" sz="105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CB03"/>
                </a:solidFill>
              </a:rPr>
              <a:t>Engagement Partner</a:t>
            </a:r>
            <a:endParaRPr lang="fr-FR" sz="1050"/>
          </a:p>
        </p:txBody>
      </p:sp>
      <p:pic>
        <p:nvPicPr>
          <p:cNvPr id="16" name="Image 15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F549702E-AECA-024B-93C7-9D8E42CE9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1100" y="2402765"/>
            <a:ext cx="723600" cy="731156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50578C1-77CB-C047-9EE4-4A8A6C10091F}"/>
              </a:ext>
            </a:extLst>
          </p:cNvPr>
          <p:cNvSpPr txBox="1"/>
          <p:nvPr/>
        </p:nvSpPr>
        <p:spPr>
          <a:xfrm>
            <a:off x="5232900" y="3336376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Imène Boumghar</a:t>
            </a: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FFFF"/>
                </a:solidFill>
              </a:rPr>
              <a:t>Responsable</a:t>
            </a:r>
            <a:br>
              <a:rPr lang="fr-FR" sz="1050">
                <a:solidFill>
                  <a:srgbClr val="FFFFFF"/>
                </a:solidFill>
              </a:rPr>
            </a:br>
            <a:r>
              <a:rPr lang="fr-FR" sz="1050">
                <a:solidFill>
                  <a:srgbClr val="FFFFFF"/>
                </a:solidFill>
              </a:rPr>
              <a:t>Luxe &amp; Beauté</a:t>
            </a:r>
            <a:br>
              <a:rPr lang="fr-FR" sz="1050">
                <a:solidFill>
                  <a:srgbClr val="FFFFFF"/>
                </a:solidFill>
              </a:rPr>
            </a:br>
            <a:r>
              <a:rPr lang="fr-FR" sz="1050">
                <a:solidFill>
                  <a:srgbClr val="FFCB03"/>
                </a:solidFill>
              </a:rPr>
              <a:t>Directrice projet</a:t>
            </a:r>
            <a:endParaRPr lang="fr-FR" sz="1050"/>
          </a:p>
        </p:txBody>
      </p:sp>
      <p:pic>
        <p:nvPicPr>
          <p:cNvPr id="18" name="Google Shape;296;p9">
            <a:extLst>
              <a:ext uri="{FF2B5EF4-FFF2-40B4-BE49-F238E27FC236}">
                <a16:creationId xmlns:a16="http://schemas.microsoft.com/office/drawing/2014/main" id="{79346816-F2CC-D649-94CE-4D9B4092140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1100" y="3336376"/>
            <a:ext cx="724067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08F5A92-7222-544F-8A61-AE8E30AAA6A5}"/>
              </a:ext>
            </a:extLst>
          </p:cNvPr>
          <p:cNvSpPr txBox="1"/>
          <p:nvPr/>
        </p:nvSpPr>
        <p:spPr>
          <a:xfrm>
            <a:off x="5229365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Xavier Collignon</a:t>
            </a: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FFFF"/>
                </a:solidFill>
              </a:rPr>
              <a:t>Senior Data </a:t>
            </a:r>
            <a:r>
              <a:rPr lang="fr-FR" sz="1050" err="1">
                <a:solidFill>
                  <a:srgbClr val="FFFFFF"/>
                </a:solidFill>
              </a:rPr>
              <a:t>Engineer</a:t>
            </a:r>
            <a:endParaRPr lang="fr-FR" sz="105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CB03"/>
                </a:solidFill>
              </a:rPr>
              <a:t>Expert back-end AWS</a:t>
            </a:r>
            <a:endParaRPr lang="fr-FR" sz="1050"/>
          </a:p>
        </p:txBody>
      </p:sp>
      <p:pic>
        <p:nvPicPr>
          <p:cNvPr id="20" name="Google Shape;622;p23">
            <a:extLst>
              <a:ext uri="{FF2B5EF4-FFF2-40B4-BE49-F238E27FC236}">
                <a16:creationId xmlns:a16="http://schemas.microsoft.com/office/drawing/2014/main" id="{0652D13F-08A3-824B-90F2-A0B1088E78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636" y="5521417"/>
            <a:ext cx="723600" cy="723600"/>
          </a:xfrm>
          <a:prstGeom prst="ellipse">
            <a:avLst/>
          </a:prstGeom>
          <a:solidFill>
            <a:srgbClr val="FDFDFD"/>
          </a:solid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F361FD7-5245-4644-9AF8-FA5BD3E23581}"/>
              </a:ext>
            </a:extLst>
          </p:cNvPr>
          <p:cNvSpPr txBox="1"/>
          <p:nvPr/>
        </p:nvSpPr>
        <p:spPr>
          <a:xfrm>
            <a:off x="8060911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Thibaut </a:t>
            </a:r>
            <a:r>
              <a:rPr lang="fr-FR" sz="1050" b="1">
                <a:solidFill>
                  <a:srgbClr val="FFFFFF"/>
                </a:solidFill>
                <a:sym typeface="Century Gothic"/>
              </a:rPr>
              <a:t>Constant-</a:t>
            </a:r>
            <a:r>
              <a:rPr lang="fr-FR" sz="1050" b="1" err="1">
                <a:solidFill>
                  <a:srgbClr val="FFFFFF"/>
                </a:solidFill>
                <a:sym typeface="Century Gothic"/>
              </a:rPr>
              <a:t>Lotz</a:t>
            </a:r>
            <a:endParaRPr lang="fr-FR" sz="1050" b="1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FFFF"/>
                </a:solidFill>
              </a:rPr>
              <a:t>Junior Data </a:t>
            </a:r>
            <a:r>
              <a:rPr lang="fr-FR" sz="1050" err="1">
                <a:solidFill>
                  <a:srgbClr val="FFFFFF"/>
                </a:solidFill>
              </a:rPr>
              <a:t>Engineer</a:t>
            </a:r>
            <a:endParaRPr lang="fr-FR" sz="105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CB03"/>
                </a:solidFill>
              </a:rPr>
              <a:t>Expert front-end</a:t>
            </a:r>
            <a:endParaRPr lang="fr-FR" sz="1050"/>
          </a:p>
        </p:txBody>
      </p:sp>
      <p:pic>
        <p:nvPicPr>
          <p:cNvPr id="22" name="Google Shape;365;p1">
            <a:extLst>
              <a:ext uri="{FF2B5EF4-FFF2-40B4-BE49-F238E27FC236}">
                <a16:creationId xmlns:a16="http://schemas.microsoft.com/office/drawing/2014/main" id="{4C5D6F9D-A3CF-1C4F-8C61-94E05B680A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2005"/>
          <a:stretch/>
        </p:blipFill>
        <p:spPr>
          <a:xfrm>
            <a:off x="7691704" y="5521417"/>
            <a:ext cx="723601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B35315-9D93-5445-94A1-5A2648461D95}"/>
              </a:ext>
            </a:extLst>
          </p:cNvPr>
          <p:cNvSpPr txBox="1"/>
          <p:nvPr/>
        </p:nvSpPr>
        <p:spPr>
          <a:xfrm>
            <a:off x="2404890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>
                <a:solidFill>
                  <a:srgbClr val="FFFFFF"/>
                </a:solidFill>
              </a:rPr>
              <a:t>Jean </a:t>
            </a:r>
            <a:r>
              <a:rPr lang="fr-FR" sz="1050" b="1" err="1">
                <a:solidFill>
                  <a:srgbClr val="FFFFFF"/>
                </a:solidFill>
              </a:rPr>
              <a:t>Cupe</a:t>
            </a:r>
            <a:endParaRPr lang="fr-FR" sz="1050" b="1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>
                <a:solidFill>
                  <a:srgbClr val="FFFFFF"/>
                </a:solidFill>
              </a:rPr>
              <a:t>Data Scientist</a:t>
            </a:r>
            <a:br>
              <a:rPr lang="fr-FR" sz="1050">
                <a:solidFill>
                  <a:srgbClr val="FFFFFF"/>
                </a:solidFill>
              </a:rPr>
            </a:br>
            <a:r>
              <a:rPr lang="fr-FR" sz="1050">
                <a:solidFill>
                  <a:srgbClr val="FFCB03"/>
                </a:solidFill>
              </a:rPr>
              <a:t>Expert </a:t>
            </a:r>
            <a:r>
              <a:rPr lang="fr-FR" sz="1050" err="1">
                <a:solidFill>
                  <a:srgbClr val="FFCB03"/>
                </a:solidFill>
              </a:rPr>
              <a:t>Forecasting</a:t>
            </a:r>
            <a:r>
              <a:rPr lang="fr-FR" sz="1050">
                <a:solidFill>
                  <a:srgbClr val="FFCB03"/>
                </a:solidFill>
              </a:rPr>
              <a:t> &amp; Vision Industrielle</a:t>
            </a:r>
            <a:endParaRPr lang="fr-FR" sz="105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E4984E-9AA2-6649-AFD8-A80636806E6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089" y="5521417"/>
            <a:ext cx="723600" cy="723600"/>
          </a:xfrm>
          <a:prstGeom prst="ellipse">
            <a:avLst/>
          </a:prstGeom>
          <a:blipFill dpi="0"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00"/>
            </a:stretch>
          </a:blip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847743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f pressent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1CA980-6EC4-1249-B437-9C2679BA91F8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/>
              <a:t>Afin de mener à bien les activités décrites auparavant, nous proposons de mobiliser le </a:t>
            </a:r>
            <a:r>
              <a:rPr lang="fr-FR" b="1"/>
              <a:t>dispositif </a:t>
            </a:r>
            <a:r>
              <a:rPr lang="fr-FR"/>
              <a:t>ci-dessous possédant les </a:t>
            </a:r>
            <a:r>
              <a:rPr lang="fr-FR" b="1"/>
              <a:t>compétences nécessaires et une gouvernance forte </a:t>
            </a:r>
            <a:r>
              <a:rPr lang="fr-FR"/>
              <a:t>pour assurer le succès de votre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C03A61-3273-FD44-B473-A2E20173C1CA}"/>
              </a:ext>
            </a:extLst>
          </p:cNvPr>
          <p:cNvSpPr txBox="1"/>
          <p:nvPr/>
        </p:nvSpPr>
        <p:spPr>
          <a:xfrm>
            <a:off x="370940" y="1927906"/>
            <a:ext cx="5303029" cy="4643256"/>
          </a:xfrm>
          <a:prstGeom prst="rect">
            <a:avLst/>
          </a:prstGeom>
          <a:noFill/>
          <a:ln>
            <a:solidFill>
              <a:schemeClr val="bg2"/>
            </a:solidFill>
            <a:prstDash val="sysDot"/>
          </a:ln>
        </p:spPr>
        <p:txBody>
          <a:bodyPr wrap="square" rtlCol="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endParaRPr lang="fr-FR" sz="1200" b="1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ABD2E3-DA7E-7F4D-9CA1-3823AC772780}"/>
              </a:ext>
            </a:extLst>
          </p:cNvPr>
          <p:cNvSpPr txBox="1"/>
          <p:nvPr/>
        </p:nvSpPr>
        <p:spPr>
          <a:xfrm>
            <a:off x="8839869" y="1925122"/>
            <a:ext cx="2979069" cy="464325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endParaRPr lang="fr-FR" sz="1200" b="1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F72B7A-A970-994C-BA1A-5980B07E77A8}"/>
              </a:ext>
            </a:extLst>
          </p:cNvPr>
          <p:cNvSpPr/>
          <p:nvPr/>
        </p:nvSpPr>
        <p:spPr>
          <a:xfrm>
            <a:off x="9111856" y="2293886"/>
            <a:ext cx="2540988" cy="658800"/>
          </a:xfrm>
          <a:prstGeom prst="rect">
            <a:avLst/>
          </a:prstGeom>
          <a:solidFill>
            <a:srgbClr val="48A68F">
              <a:alpha val="50000"/>
            </a:srgbClr>
          </a:solidFill>
          <a:ln>
            <a:noFill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fr-FR" sz="1200" b="1">
                <a:latin typeface="Century Gothic" panose="020B0502020202020204" pitchFamily="34" charset="0"/>
              </a:rPr>
              <a:t>Sponsor</a:t>
            </a:r>
          </a:p>
          <a:p>
            <a:pPr algn="ctr"/>
            <a:r>
              <a:rPr lang="fr-FR" sz="1200" i="1">
                <a:latin typeface="Century Gothic" panose="020B0502020202020204" pitchFamily="34" charset="0"/>
              </a:rPr>
              <a:t>(à préciser)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5F71DDD-B5C1-4F46-ADD8-06E348B00B3E}"/>
              </a:ext>
            </a:extLst>
          </p:cNvPr>
          <p:cNvGrpSpPr/>
          <p:nvPr/>
        </p:nvGrpSpPr>
        <p:grpSpPr>
          <a:xfrm>
            <a:off x="2046361" y="1643784"/>
            <a:ext cx="1952187" cy="485616"/>
            <a:chOff x="5590260" y="1420967"/>
            <a:chExt cx="1952187" cy="4856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B7F31-9E23-9742-A0E0-26F83D8B46A8}"/>
                </a:ext>
              </a:extLst>
            </p:cNvPr>
            <p:cNvSpPr/>
            <p:nvPr/>
          </p:nvSpPr>
          <p:spPr>
            <a:xfrm>
              <a:off x="5590260" y="1420967"/>
              <a:ext cx="1952187" cy="485616"/>
            </a:xfrm>
            <a:prstGeom prst="rect">
              <a:avLst/>
            </a:prstGeom>
            <a:solidFill>
              <a:srgbClr val="FFFFFF"/>
            </a:solidFill>
            <a:ln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197B955-BA9A-DA47-A117-BFFFDD0A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0574" y="1521261"/>
              <a:ext cx="1452521" cy="28800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0E0138-0919-E84C-8486-24D68105E4BE}"/>
              </a:ext>
            </a:extLst>
          </p:cNvPr>
          <p:cNvGrpSpPr/>
          <p:nvPr/>
        </p:nvGrpSpPr>
        <p:grpSpPr>
          <a:xfrm>
            <a:off x="1881546" y="3092101"/>
            <a:ext cx="2281817" cy="723600"/>
            <a:chOff x="3144769" y="2451815"/>
            <a:chExt cx="2281817" cy="723600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AD87F90-B126-E843-8A51-0DA40868716C}"/>
                </a:ext>
              </a:extLst>
            </p:cNvPr>
            <p:cNvSpPr txBox="1"/>
            <p:nvPr/>
          </p:nvSpPr>
          <p:spPr>
            <a:xfrm>
              <a:off x="3595583" y="2485192"/>
              <a:ext cx="1831003" cy="6568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90000" rtlCol="0">
              <a:noAutofit/>
            </a:bodyPr>
            <a:lstStyle>
              <a:defPPr>
                <a:defRPr lang="en-US"/>
              </a:defPPr>
              <a:lvl1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  <a:defRPr sz="1050" b="1">
                  <a:solidFill>
                    <a:srgbClr val="FFFFFF"/>
                  </a:solidFill>
                </a:defRPr>
              </a:lvl1pPr>
            </a:lstStyle>
            <a:p>
              <a:r>
                <a:rPr lang="fr-FR"/>
                <a:t>Laurent Wlodarczyk</a:t>
              </a:r>
            </a:p>
            <a:p>
              <a:r>
                <a:rPr lang="fr-FR" b="0">
                  <a:sym typeface="Arial"/>
                </a:rPr>
                <a:t>Associé</a:t>
              </a:r>
              <a:br>
                <a:rPr lang="fr-FR" b="0">
                  <a:sym typeface="Arial"/>
                </a:rPr>
              </a:br>
              <a:r>
                <a:rPr lang="fr-FR" b="0">
                  <a:sym typeface="Arial"/>
                </a:rPr>
                <a:t>Expert numérique</a:t>
              </a:r>
            </a:p>
          </p:txBody>
        </p:sp>
        <p:pic>
          <p:nvPicPr>
            <p:cNvPr id="14" name="Google Shape;417;p72">
              <a:extLst>
                <a:ext uri="{FF2B5EF4-FFF2-40B4-BE49-F238E27FC236}">
                  <a16:creationId xmlns:a16="http://schemas.microsoft.com/office/drawing/2014/main" id="{383A79EA-E35D-F642-B393-98B999B35F5C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769" y="2451815"/>
              <a:ext cx="723600" cy="723600"/>
            </a:xfrm>
            <a:prstGeom prst="ellipse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42F7227-4D1E-184B-9EE6-1BE8767DFC4E}"/>
              </a:ext>
            </a:extLst>
          </p:cNvPr>
          <p:cNvGrpSpPr/>
          <p:nvPr/>
        </p:nvGrpSpPr>
        <p:grpSpPr>
          <a:xfrm>
            <a:off x="1876694" y="2262463"/>
            <a:ext cx="2291520" cy="723600"/>
            <a:chOff x="687155" y="2451815"/>
            <a:chExt cx="2291520" cy="72360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3E39362-C3D7-CF4C-96FB-3CC082D414C9}"/>
                </a:ext>
              </a:extLst>
            </p:cNvPr>
            <p:cNvSpPr txBox="1"/>
            <p:nvPr/>
          </p:nvSpPr>
          <p:spPr>
            <a:xfrm>
              <a:off x="1146275" y="2485192"/>
              <a:ext cx="1832400" cy="6568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90000" rtlCol="0">
              <a:noAutofit/>
            </a:bodyPr>
            <a:lstStyle/>
            <a:p>
              <a: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</a:pPr>
              <a:r>
                <a:rPr lang="fr-FR" sz="1050" b="1">
                  <a:solidFill>
                    <a:srgbClr val="FFFFFF"/>
                  </a:solidFill>
                </a:rPr>
                <a:t>Vincent PHILIPPINE</a:t>
              </a:r>
            </a:p>
            <a:p>
              <a:pPr marL="28800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</a:pPr>
              <a:r>
                <a:rPr lang="fr-FR" sz="1050">
                  <a:solidFill>
                    <a:srgbClr val="FFFFFF"/>
                  </a:solidFill>
                  <a:sym typeface="Arial"/>
                </a:rPr>
                <a:t>Associé</a:t>
              </a:r>
              <a:br>
                <a:rPr lang="fr-FR" sz="1050">
                  <a:solidFill>
                    <a:srgbClr val="FFFFFF"/>
                  </a:solidFill>
                  <a:sym typeface="Arial"/>
                </a:rPr>
              </a:br>
              <a:r>
                <a:rPr lang="fr-FR" sz="1050">
                  <a:solidFill>
                    <a:srgbClr val="FFFFFF"/>
                  </a:solidFill>
                  <a:sym typeface="Arial"/>
                </a:rPr>
                <a:t>Directeur Industrie</a:t>
              </a:r>
            </a:p>
          </p:txBody>
        </p:sp>
        <p:pic>
          <p:nvPicPr>
            <p:cNvPr id="17" name="Google Shape;417;p72">
              <a:extLst>
                <a:ext uri="{FF2B5EF4-FFF2-40B4-BE49-F238E27FC236}">
                  <a16:creationId xmlns:a16="http://schemas.microsoft.com/office/drawing/2014/main" id="{6E9AE172-16E0-B241-B545-C373CC47ECD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155" y="2451815"/>
              <a:ext cx="723600" cy="723600"/>
            </a:xfrm>
            <a:prstGeom prst="ellipse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B45A6E-00F2-1246-828B-91AAE0636219}"/>
              </a:ext>
            </a:extLst>
          </p:cNvPr>
          <p:cNvGrpSpPr/>
          <p:nvPr/>
        </p:nvGrpSpPr>
        <p:grpSpPr>
          <a:xfrm>
            <a:off x="10013554" y="1631715"/>
            <a:ext cx="631699" cy="609347"/>
            <a:chOff x="10013554" y="1738593"/>
            <a:chExt cx="631699" cy="60934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876081-5561-EE4A-90DB-10E227F15273}"/>
                </a:ext>
              </a:extLst>
            </p:cNvPr>
            <p:cNvSpPr/>
            <p:nvPr/>
          </p:nvSpPr>
          <p:spPr>
            <a:xfrm>
              <a:off x="10013554" y="1898114"/>
              <a:ext cx="631699" cy="290307"/>
            </a:xfrm>
            <a:prstGeom prst="rect">
              <a:avLst/>
            </a:prstGeom>
            <a:solidFill>
              <a:srgbClr val="FFFFFF"/>
            </a:solidFill>
            <a:ln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2" descr="Régie autonome des transports parisiens — Wikipédia">
              <a:extLst>
                <a:ext uri="{FF2B5EF4-FFF2-40B4-BE49-F238E27FC236}">
                  <a16:creationId xmlns:a16="http://schemas.microsoft.com/office/drawing/2014/main" id="{58683BBD-2C6F-A446-8DF6-1A6C288A3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707" y="1738593"/>
              <a:ext cx="505392" cy="609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053559A-5A3D-A14A-9AB7-4B7E220CC5FD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168214" y="2623286"/>
            <a:ext cx="4943642" cy="977"/>
          </a:xfrm>
          <a:prstGeom prst="line">
            <a:avLst/>
          </a:prstGeom>
          <a:ln w="12700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72BBC3A-3459-3941-BFBF-FF6180CFA715}"/>
              </a:ext>
            </a:extLst>
          </p:cNvPr>
          <p:cNvSpPr txBox="1"/>
          <p:nvPr/>
        </p:nvSpPr>
        <p:spPr>
          <a:xfrm>
            <a:off x="6536919" y="2500175"/>
            <a:ext cx="1440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i="1"/>
              <a:t>Comité de pilotage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369DBD1-FD44-4144-950A-9F852FB3C9B0}"/>
              </a:ext>
            </a:extLst>
          </p:cNvPr>
          <p:cNvGrpSpPr/>
          <p:nvPr/>
        </p:nvGrpSpPr>
        <p:grpSpPr>
          <a:xfrm>
            <a:off x="537123" y="3913509"/>
            <a:ext cx="11115208" cy="2585965"/>
            <a:chOff x="537123" y="3752883"/>
            <a:chExt cx="11115208" cy="25859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7788E6-BD30-1642-AF5D-619A98C8BCFA}"/>
                </a:ext>
              </a:extLst>
            </p:cNvPr>
            <p:cNvSpPr/>
            <p:nvPr/>
          </p:nvSpPr>
          <p:spPr>
            <a:xfrm>
              <a:off x="9111343" y="3759653"/>
              <a:ext cx="2540988" cy="1486014"/>
            </a:xfrm>
            <a:prstGeom prst="rect">
              <a:avLst/>
            </a:prstGeom>
            <a:solidFill>
              <a:srgbClr val="48A68F">
                <a:alpha val="50000"/>
              </a:srgbClr>
            </a:solidFill>
            <a:ln>
              <a:noFill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latin typeface="Century Gothic" panose="020B0502020202020204" pitchFamily="34" charset="0"/>
                  <a:cs typeface="Arial" panose="020B0604020202020204" pitchFamily="34" charset="0"/>
                </a:rPr>
                <a:t>Chefs de projet :</a:t>
              </a:r>
            </a:p>
            <a:p>
              <a:pPr marL="365125" indent="-161925">
                <a:buSzPct val="80000"/>
                <a:buFont typeface="Courier New" panose="02070309020205020404" pitchFamily="49" charset="0"/>
                <a:buChar char="o"/>
              </a:pPr>
              <a:r>
                <a:rPr lang="fr-FR" sz="1200">
                  <a:latin typeface="Century Gothic" panose="020B0502020202020204" pitchFamily="34" charset="0"/>
                  <a:cs typeface="Arial" panose="020B0604020202020204" pitchFamily="34" charset="0"/>
                </a:rPr>
                <a:t>Jean Dupond</a:t>
              </a:r>
            </a:p>
            <a:p>
              <a:pPr marL="365125" indent="-161925">
                <a:buSzPct val="80000"/>
                <a:buFont typeface="Courier New" panose="02070309020205020404" pitchFamily="49" charset="0"/>
                <a:buChar char="o"/>
              </a:pPr>
              <a:r>
                <a:rPr lang="fr-FR" sz="1200">
                  <a:latin typeface="Century Gothic" panose="020B0502020202020204" pitchFamily="34" charset="0"/>
                  <a:cs typeface="Arial" panose="020B0604020202020204" pitchFamily="34" charset="0"/>
                </a:rPr>
                <a:t>Jacqueline Durand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latin typeface="Century Gothic" panose="020B0502020202020204" pitchFamily="34" charset="0"/>
                  <a:cs typeface="Arial" panose="020B0604020202020204" pitchFamily="34" charset="0"/>
                </a:rPr>
                <a:t>Pilotes des groupes de travail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930EA8-E968-4D46-9F01-52F07CE58E71}"/>
                </a:ext>
              </a:extLst>
            </p:cNvPr>
            <p:cNvSpPr/>
            <p:nvPr/>
          </p:nvSpPr>
          <p:spPr>
            <a:xfrm>
              <a:off x="537123" y="3752883"/>
              <a:ext cx="4971501" cy="2585965"/>
            </a:xfrm>
            <a:prstGeom prst="rect">
              <a:avLst/>
            </a:prstGeom>
            <a:noFill/>
            <a:ln w="6350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DBC40AD-3B16-7E4B-8F39-F445FFEDDE68}"/>
                </a:ext>
              </a:extLst>
            </p:cNvPr>
            <p:cNvGrpSpPr/>
            <p:nvPr/>
          </p:nvGrpSpPr>
          <p:grpSpPr>
            <a:xfrm>
              <a:off x="662547" y="3872452"/>
              <a:ext cx="2316128" cy="723600"/>
              <a:chOff x="1221347" y="3377936"/>
              <a:chExt cx="2316128" cy="723600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FFE34A7F-2D58-A248-9EEE-34526F824895}"/>
                  </a:ext>
                </a:extLst>
              </p:cNvPr>
              <p:cNvSpPr txBox="1"/>
              <p:nvPr/>
            </p:nvSpPr>
            <p:spPr>
              <a:xfrm>
                <a:off x="1705075" y="3411313"/>
                <a:ext cx="1832400" cy="65684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wrap="square" lIns="90000" rtlCol="0">
                <a:noAutofit/>
              </a:bodyPr>
              <a:lstStyle/>
              <a:p>
                <a:pPr marL="177800"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500"/>
                  </a:spcAft>
                  <a:buClr>
                    <a:schemeClr val="bg2"/>
                  </a:buClr>
                  <a:buSzPct val="70000"/>
                </a:pPr>
                <a:r>
                  <a:rPr lang="fr-FR" sz="1050" b="1">
                    <a:solidFill>
                      <a:srgbClr val="FFFFFF"/>
                    </a:solidFill>
                  </a:rPr>
                  <a:t>Quentin FAULCONNIER</a:t>
                </a:r>
              </a:p>
              <a:p>
                <a:pPr marL="17780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500"/>
                  </a:spcAft>
                  <a:buClr>
                    <a:schemeClr val="bg2"/>
                  </a:buClr>
                  <a:buSzPct val="70000"/>
                </a:pPr>
                <a:r>
                  <a:rPr lang="fr-FR" sz="1050">
                    <a:solidFill>
                      <a:srgbClr val="FFFFFF"/>
                    </a:solidFill>
                    <a:sym typeface="Arial"/>
                  </a:rPr>
                  <a:t>Expert RSE</a:t>
                </a:r>
                <a:br>
                  <a:rPr lang="fr-FR" sz="1050">
                    <a:solidFill>
                      <a:srgbClr val="FFFFFF"/>
                    </a:solidFill>
                    <a:sym typeface="Arial"/>
                  </a:rPr>
                </a:br>
                <a:r>
                  <a:rPr lang="fr-FR" sz="1050">
                    <a:solidFill>
                      <a:srgbClr val="FFFFFF"/>
                    </a:solidFill>
                    <a:sym typeface="Arial"/>
                  </a:rPr>
                  <a:t>Chef de projet</a:t>
                </a:r>
              </a:p>
            </p:txBody>
          </p:sp>
          <p:pic>
            <p:nvPicPr>
              <p:cNvPr id="39" name="Google Shape;417;p72">
                <a:extLst>
                  <a:ext uri="{FF2B5EF4-FFF2-40B4-BE49-F238E27FC236}">
                    <a16:creationId xmlns:a16="http://schemas.microsoft.com/office/drawing/2014/main" id="{777F04C1-76CA-F347-91AE-6E974DD0B9C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1347" y="3377936"/>
                <a:ext cx="723600" cy="723600"/>
              </a:xfrm>
              <a:prstGeom prst="ellipse">
                <a:avLst/>
              </a:prstGeom>
              <a:noFill/>
              <a:ln w="381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pic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C49AE25D-D3B7-B744-A974-C74DBE1D7DB3}"/>
                </a:ext>
              </a:extLst>
            </p:cNvPr>
            <p:cNvGrpSpPr/>
            <p:nvPr/>
          </p:nvGrpSpPr>
          <p:grpSpPr>
            <a:xfrm>
              <a:off x="662547" y="5527243"/>
              <a:ext cx="2317019" cy="725016"/>
              <a:chOff x="1068947" y="5670111"/>
              <a:chExt cx="2317019" cy="725016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BED6402-7851-DF4F-A555-4C6B657C6AC5}"/>
                  </a:ext>
                </a:extLst>
              </p:cNvPr>
              <p:cNvSpPr txBox="1"/>
              <p:nvPr/>
            </p:nvSpPr>
            <p:spPr>
              <a:xfrm>
                <a:off x="1554963" y="5707043"/>
                <a:ext cx="1831003" cy="65684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wrap="square" lIns="90000" rtlCol="0">
                <a:noAutofit/>
              </a:bodyPr>
              <a:lstStyle>
                <a:defPPr>
                  <a:defRPr lang="en-US"/>
                </a:defPPr>
                <a:lvl1pPr marL="288000"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500"/>
                  </a:spcAft>
                  <a:buClr>
                    <a:schemeClr val="bg2"/>
                  </a:buClr>
                  <a:buSzPct val="70000"/>
                  <a:defRPr sz="105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fr-FR"/>
                  <a:t>Emeline KLEINMANN-DUKIC</a:t>
                </a:r>
              </a:p>
              <a:p>
                <a:r>
                  <a:rPr lang="fr-FR" b="0">
                    <a:sym typeface="Arial"/>
                  </a:rPr>
                  <a:t>Consultante junior</a:t>
                </a:r>
              </a:p>
            </p:txBody>
          </p:sp>
          <p:pic>
            <p:nvPicPr>
              <p:cNvPr id="37" name="Picture 2" descr="Photo de profil pour Emeline Kleinmann-Dukic">
                <a:extLst>
                  <a:ext uri="{FF2B5EF4-FFF2-40B4-BE49-F238E27FC236}">
                    <a16:creationId xmlns:a16="http://schemas.microsoft.com/office/drawing/2014/main" id="{F5ADD401-5812-1C41-AF77-A5A2AAABDF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8947" y="5670111"/>
                <a:ext cx="723600" cy="725016"/>
              </a:xfrm>
              <a:prstGeom prst="ellipse">
                <a:avLst/>
              </a:prstGeom>
              <a:noFill/>
              <a:ln w="381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2DDCC8F-F911-CF44-92CD-7C45041EFD0D}"/>
                </a:ext>
              </a:extLst>
            </p:cNvPr>
            <p:cNvSpPr txBox="1"/>
            <p:nvPr/>
          </p:nvSpPr>
          <p:spPr>
            <a:xfrm>
              <a:off x="1146275" y="4735002"/>
              <a:ext cx="1832400" cy="6568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90000" rtlCol="0">
              <a:noAutofit/>
            </a:bodyPr>
            <a:lstStyle/>
            <a:p>
              <a: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</a:pPr>
              <a:r>
                <a:rPr lang="fr-FR" sz="1050" b="1">
                  <a:solidFill>
                    <a:srgbClr val="FFFFFF"/>
                  </a:solidFill>
                </a:rPr>
                <a:t>Aymeric ROUGER</a:t>
              </a:r>
            </a:p>
            <a:p>
              <a:pPr marL="28800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</a:pPr>
              <a:r>
                <a:rPr lang="fr-FR" sz="1050">
                  <a:solidFill>
                    <a:srgbClr val="FFFFFF"/>
                  </a:solidFill>
                  <a:sym typeface="Arial"/>
                </a:rPr>
                <a:t>Consultant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BCF96C3-0B00-EE4A-92CA-D7E3F2663C32}"/>
                </a:ext>
              </a:extLst>
            </p:cNvPr>
            <p:cNvSpPr txBox="1"/>
            <p:nvPr/>
          </p:nvSpPr>
          <p:spPr>
            <a:xfrm>
              <a:off x="3144769" y="3905829"/>
              <a:ext cx="2363856" cy="656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rIns="0" rtlCol="0" anchor="ctr">
              <a:noAutofit/>
            </a:bodyPr>
            <a:lstStyle>
              <a:defPPr>
                <a:defRPr lang="en-US"/>
              </a:defPPr>
              <a:lvl1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  <a:defRPr sz="1050" b="1">
                  <a:solidFill>
                    <a:srgbClr val="FFFFFF"/>
                  </a:solidFill>
                </a:defRPr>
              </a:lvl1pPr>
            </a:lstStyle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Interlocuteur RATP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Gestion du projet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Garant de la qualité des livrables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207AFF9-8B05-BA4D-9F39-327E8DC38EB9}"/>
                </a:ext>
              </a:extLst>
            </p:cNvPr>
            <p:cNvSpPr txBox="1"/>
            <p:nvPr/>
          </p:nvSpPr>
          <p:spPr>
            <a:xfrm>
              <a:off x="3144769" y="4735002"/>
              <a:ext cx="2363856" cy="656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rIns="0" rtlCol="0" anchor="ctr">
              <a:noAutofit/>
            </a:bodyPr>
            <a:lstStyle>
              <a:defPPr>
                <a:defRPr lang="en-US"/>
              </a:defPPr>
              <a:lvl1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  <a:defRPr sz="1050" b="1">
                  <a:solidFill>
                    <a:srgbClr val="FFFFFF"/>
                  </a:solidFill>
                </a:defRPr>
              </a:lvl1pPr>
            </a:lstStyle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Animation des ateliers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Conduite des entretiens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Production des livrables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1FC6388-B14A-3249-96FD-582BF802F7C5}"/>
                </a:ext>
              </a:extLst>
            </p:cNvPr>
            <p:cNvSpPr txBox="1"/>
            <p:nvPr/>
          </p:nvSpPr>
          <p:spPr>
            <a:xfrm>
              <a:off x="3144769" y="5564175"/>
              <a:ext cx="2363856" cy="656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rIns="0" rtlCol="0" anchor="ctr">
              <a:noAutofit/>
            </a:bodyPr>
            <a:lstStyle>
              <a:defPPr>
                <a:defRPr lang="en-US"/>
              </a:defPPr>
              <a:lvl1pPr marL="288000" lvl="0" algn="ctr" defTabSz="666750">
                <a:lnSpc>
                  <a:spcPct val="90000"/>
                </a:lnSpc>
                <a:spcBef>
                  <a:spcPct val="0"/>
                </a:spcBef>
                <a:spcAft>
                  <a:spcPts val="500"/>
                </a:spcAft>
                <a:buClr>
                  <a:schemeClr val="bg2"/>
                </a:buClr>
                <a:buSzPct val="70000"/>
                <a:defRPr sz="1050" b="1">
                  <a:solidFill>
                    <a:srgbClr val="FFFFFF"/>
                  </a:solidFill>
                </a:defRPr>
              </a:lvl1pPr>
            </a:lstStyle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Rédaction des comptes-rendus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Analyses</a:t>
              </a:r>
            </a:p>
            <a:p>
              <a:pPr marL="90488" indent="-84138" algn="l">
                <a:buFont typeface="Arial" panose="020B0604020202020204" pitchFamily="34" charset="0"/>
                <a:buChar char="•"/>
              </a:pPr>
              <a:r>
                <a:rPr lang="fr-FR" b="0">
                  <a:solidFill>
                    <a:schemeClr val="tx1"/>
                  </a:solidFill>
                  <a:sym typeface="Arial"/>
                </a:rPr>
                <a:t>Production des livrables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A4309D1-F32A-4244-BDA5-5D1F5CB9F1A2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508624" y="4502660"/>
              <a:ext cx="3602719" cy="2"/>
            </a:xfrm>
            <a:prstGeom prst="line">
              <a:avLst/>
            </a:prstGeom>
            <a:ln w="1270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4CF7EEF-E4FF-A040-8A42-FB4AA7BF9695}"/>
                </a:ext>
              </a:extLst>
            </p:cNvPr>
            <p:cNvSpPr txBox="1"/>
            <p:nvPr/>
          </p:nvSpPr>
          <p:spPr>
            <a:xfrm>
              <a:off x="6536919" y="4302606"/>
              <a:ext cx="1440000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i="1"/>
                <a:t>Comité projet hebdomadaire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E78D30-3A49-7542-8BF2-1BC3EB5875B7}"/>
                </a:ext>
              </a:extLst>
            </p:cNvPr>
            <p:cNvSpPr/>
            <p:nvPr/>
          </p:nvSpPr>
          <p:spPr>
            <a:xfrm>
              <a:off x="9111343" y="5417998"/>
              <a:ext cx="2540988" cy="650672"/>
            </a:xfrm>
            <a:prstGeom prst="rect">
              <a:avLst/>
            </a:prstGeom>
            <a:solidFill>
              <a:srgbClr val="48A68F">
                <a:alpha val="50000"/>
              </a:srgbClr>
            </a:solidFill>
            <a:ln>
              <a:noFill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latin typeface="Century Gothic" panose="020B0502020202020204" pitchFamily="34" charset="0"/>
                  <a:cs typeface="Arial" panose="020B0604020202020204" pitchFamily="34" charset="0"/>
                </a:rPr>
                <a:t>Équipes cœurs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latin typeface="Century Gothic" panose="020B0502020202020204" pitchFamily="34" charset="0"/>
                  <a:cs typeface="Arial" panose="020B0604020202020204" pitchFamily="34" charset="0"/>
                </a:rPr>
                <a:t>Contributeurs</a:t>
              </a: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12F0F90E-04D7-9541-8CD0-D1813220D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3915" y="4705448"/>
              <a:ext cx="723600" cy="7236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184150" sx="21000" sy="21000" flip="none" algn="ctr"/>
            </a:blipFill>
            <a:ln w="28575">
              <a:solidFill>
                <a:schemeClr val="bg2"/>
              </a:solidFill>
            </a:ln>
            <a:effectLst/>
          </p:spPr>
        </p:pic>
      </p:grpSp>
      <p:sp>
        <p:nvSpPr>
          <p:cNvPr id="42" name="Espace réservé du titre 3">
            <a:extLst>
              <a:ext uri="{FF2B5EF4-FFF2-40B4-BE49-F238E27FC236}">
                <a16:creationId xmlns:a16="http://schemas.microsoft.com/office/drawing/2014/main" id="{1DEC2E2D-EC36-5845-A1F8-E29656EAB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999" y="177801"/>
            <a:ext cx="1144693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Dispositif pressenti (exemple)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3C6B49-B57B-DE45-96F1-638274B221C3}"/>
              </a:ext>
            </a:extLst>
          </p:cNvPr>
          <p:cNvSpPr/>
          <p:nvPr/>
        </p:nvSpPr>
        <p:spPr>
          <a:xfrm>
            <a:off x="5215944" y="78310"/>
            <a:ext cx="6602994" cy="1026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Ins="36000"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Utiliser des photos </a:t>
            </a:r>
            <a:r>
              <a:rPr lang="fr-FR" sz="1050" b="1"/>
              <a:t>carrées</a:t>
            </a:r>
            <a:r>
              <a:rPr lang="fr-FR" sz="1050"/>
              <a:t> 2cm x 2cm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Sélectionner une photo ci-dessous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/>
              <a:t>Faire </a:t>
            </a:r>
            <a:r>
              <a:rPr lang="fr-FR" sz="1050" b="1"/>
              <a:t>cmd</a:t>
            </a:r>
            <a:r>
              <a:rPr lang="fr-FR" sz="1050"/>
              <a:t> </a:t>
            </a:r>
            <a:r>
              <a:rPr lang="fr-FR" sz="1050" b="1"/>
              <a:t>⌘</a:t>
            </a:r>
            <a:r>
              <a:rPr lang="fr-FR" sz="1050"/>
              <a:t> + </a:t>
            </a:r>
            <a:r>
              <a:rPr lang="fr-FR" sz="1050" b="1"/>
              <a:t>Maj ⇧</a:t>
            </a:r>
            <a:r>
              <a:rPr lang="fr-FR" sz="1050" b="0"/>
              <a:t> + </a:t>
            </a:r>
            <a:r>
              <a:rPr lang="fr-FR" sz="1050" b="1"/>
              <a:t>C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/>
              <a:t>Sélectionner les photos carrées du dispositif cible de la propale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/>
              <a:t>Faire </a:t>
            </a:r>
            <a:r>
              <a:rPr lang="fr-FR" sz="1050" b="1"/>
              <a:t>cmd</a:t>
            </a:r>
            <a:r>
              <a:rPr lang="fr-FR" sz="1050"/>
              <a:t> </a:t>
            </a:r>
            <a:r>
              <a:rPr lang="fr-FR" sz="1050" b="1"/>
              <a:t>⌘</a:t>
            </a:r>
            <a:r>
              <a:rPr lang="fr-FR" sz="1050"/>
              <a:t> + </a:t>
            </a:r>
            <a:r>
              <a:rPr lang="fr-FR" sz="1050" b="1"/>
              <a:t>Maj ⇧</a:t>
            </a:r>
            <a:r>
              <a:rPr lang="fr-FR" sz="1050" b="0"/>
              <a:t> + </a:t>
            </a:r>
            <a:r>
              <a:rPr lang="fr-FR" sz="1050" b="1"/>
              <a:t>V</a:t>
            </a:r>
            <a:r>
              <a:rPr lang="fr-FR" sz="1050" b="0"/>
              <a:t> pour appliquer la mise ne forme (rond + bordure 3 pt jaune)</a:t>
            </a:r>
          </a:p>
        </p:txBody>
      </p:sp>
    </p:spTree>
    <p:extLst>
      <p:ext uri="{BB962C8B-B14F-4D97-AF65-F5344CB8AC3E}">
        <p14:creationId xmlns:p14="http://schemas.microsoft.com/office/powerpoint/2010/main" val="3807422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tre cont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B6601C-54D5-8041-8FB1-3EA136E29C8D}"/>
              </a:ext>
            </a:extLst>
          </p:cNvPr>
          <p:cNvSpPr/>
          <p:nvPr/>
        </p:nvSpPr>
        <p:spPr>
          <a:xfrm>
            <a:off x="1524000" y="2602137"/>
            <a:ext cx="9144000" cy="907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-1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rPr>
              <a:t>Votre contact</a:t>
            </a:r>
            <a:endParaRPr lang="fr-FR" sz="6000">
              <a:solidFill>
                <a:schemeClr val="tx1"/>
              </a:solidFill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BAAC09C-0C20-F04B-8A77-6712EAE77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487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 du 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DA4F98-892F-DA42-9249-81C7555A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" t="-291" r="-1" b="-1"/>
          <a:stretch/>
        </p:blipFill>
        <p:spPr>
          <a:xfrm>
            <a:off x="5468347" y="1030288"/>
            <a:ext cx="1255305" cy="126010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1ECF85-C432-6140-8D5F-BEDA0B6BC8D8}"/>
              </a:ext>
            </a:extLst>
          </p:cNvPr>
          <p:cNvSpPr txBox="1"/>
          <p:nvPr/>
        </p:nvSpPr>
        <p:spPr>
          <a:xfrm>
            <a:off x="3294345" y="1002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D2EC89-E97E-C243-BE53-EF8CD5CC89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4089863"/>
            <a:ext cx="9144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/>
              <a:t>Poste du contact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852B1C0-EF4A-9A4A-AA3E-70C341F0A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075770"/>
            <a:ext cx="9144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Mail : 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AA451091-F285-DA4E-869F-D61D83244D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7958" y="5388444"/>
            <a:ext cx="9140042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Tél : 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C09D848-4DDB-534C-83B5-C247F226D9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24000" y="5701118"/>
            <a:ext cx="9144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/>
              <a:t>Adresse : </a:t>
            </a:r>
          </a:p>
        </p:txBody>
      </p:sp>
    </p:spTree>
    <p:extLst>
      <p:ext uri="{BB962C8B-B14F-4D97-AF65-F5344CB8AC3E}">
        <p14:creationId xmlns:p14="http://schemas.microsoft.com/office/powerpoint/2010/main" val="1540297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lette autor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81A44165-4755-B74E-9CDF-E3CC129EE443}"/>
              </a:ext>
            </a:extLst>
          </p:cNvPr>
          <p:cNvSpPr txBox="1"/>
          <p:nvPr/>
        </p:nvSpPr>
        <p:spPr>
          <a:xfrm>
            <a:off x="1018066" y="3755964"/>
            <a:ext cx="684803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E5E5E5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D95D90-7AD3-924A-B36A-478259BF9976}"/>
              </a:ext>
            </a:extLst>
          </p:cNvPr>
          <p:cNvSpPr txBox="1"/>
          <p:nvPr/>
        </p:nvSpPr>
        <p:spPr>
          <a:xfrm>
            <a:off x="1863346" y="3755964"/>
            <a:ext cx="70403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B4B5B3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00A6B0E-98C4-B64E-95EB-D355DB0AE175}"/>
              </a:ext>
            </a:extLst>
          </p:cNvPr>
          <p:cNvSpPr txBox="1"/>
          <p:nvPr/>
        </p:nvSpPr>
        <p:spPr>
          <a:xfrm>
            <a:off x="2727862" y="3755964"/>
            <a:ext cx="723275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67757A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2B88DD-F456-0840-886C-9656D11A569A}"/>
              </a:ext>
            </a:extLst>
          </p:cNvPr>
          <p:cNvSpPr txBox="1"/>
          <p:nvPr/>
        </p:nvSpPr>
        <p:spPr>
          <a:xfrm>
            <a:off x="3611614" y="3755964"/>
            <a:ext cx="69442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333332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5FE699-403F-9544-B6D5-F2DB9731BFF8}"/>
              </a:ext>
            </a:extLst>
          </p:cNvPr>
          <p:cNvSpPr txBox="1"/>
          <p:nvPr/>
        </p:nvSpPr>
        <p:spPr>
          <a:xfrm>
            <a:off x="4466513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000000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69F17-24D1-5843-B9F7-290B272F5ED5}"/>
              </a:ext>
            </a:extLst>
          </p:cNvPr>
          <p:cNvSpPr/>
          <p:nvPr/>
        </p:nvSpPr>
        <p:spPr>
          <a:xfrm>
            <a:off x="990315" y="4032963"/>
            <a:ext cx="740305" cy="576000"/>
          </a:xfrm>
          <a:prstGeom prst="rect">
            <a:avLst/>
          </a:prstGeom>
          <a:solidFill>
            <a:srgbClr val="E5E5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15CF3B-A479-904F-8809-6792CAC71C78}"/>
              </a:ext>
            </a:extLst>
          </p:cNvPr>
          <p:cNvSpPr/>
          <p:nvPr/>
        </p:nvSpPr>
        <p:spPr>
          <a:xfrm>
            <a:off x="1848274" y="4032963"/>
            <a:ext cx="740305" cy="576000"/>
          </a:xfrm>
          <a:prstGeom prst="rect">
            <a:avLst/>
          </a:prstGeom>
          <a:solidFill>
            <a:srgbClr val="B4B5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B094C8-D10E-8D47-90DD-924BC716FF0E}"/>
              </a:ext>
            </a:extLst>
          </p:cNvPr>
          <p:cNvSpPr/>
          <p:nvPr/>
        </p:nvSpPr>
        <p:spPr>
          <a:xfrm>
            <a:off x="2706234" y="4032963"/>
            <a:ext cx="740304" cy="576000"/>
          </a:xfrm>
          <a:prstGeom prst="rect">
            <a:avLst/>
          </a:prstGeom>
          <a:solidFill>
            <a:srgbClr val="6775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4A0B2E0-D412-884F-B6C6-99C0A282E65B}"/>
              </a:ext>
            </a:extLst>
          </p:cNvPr>
          <p:cNvSpPr/>
          <p:nvPr/>
        </p:nvSpPr>
        <p:spPr>
          <a:xfrm>
            <a:off x="3564191" y="4032963"/>
            <a:ext cx="740305" cy="576000"/>
          </a:xfrm>
          <a:prstGeom prst="rect">
            <a:avLst/>
          </a:prstGeom>
          <a:solidFill>
            <a:srgbClr val="3333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4BE1C-2625-3C49-9EAE-C1994D671BDC}"/>
              </a:ext>
            </a:extLst>
          </p:cNvPr>
          <p:cNvSpPr/>
          <p:nvPr/>
        </p:nvSpPr>
        <p:spPr>
          <a:xfrm>
            <a:off x="4422151" y="4032963"/>
            <a:ext cx="740304" cy="576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7028FD-17ED-9442-982C-25849B787BD0}"/>
              </a:ext>
            </a:extLst>
          </p:cNvPr>
          <p:cNvSpPr/>
          <p:nvPr/>
        </p:nvSpPr>
        <p:spPr>
          <a:xfrm>
            <a:off x="8711944" y="4032963"/>
            <a:ext cx="740304" cy="576000"/>
          </a:xfrm>
          <a:prstGeom prst="rect">
            <a:avLst/>
          </a:prstGeom>
          <a:solidFill>
            <a:srgbClr val="FF56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8C0B0B-4119-514A-B7CC-3E826A904C91}"/>
              </a:ext>
            </a:extLst>
          </p:cNvPr>
          <p:cNvSpPr/>
          <p:nvPr/>
        </p:nvSpPr>
        <p:spPr>
          <a:xfrm>
            <a:off x="9569901" y="4032963"/>
            <a:ext cx="740305" cy="576000"/>
          </a:xfrm>
          <a:prstGeom prst="rect">
            <a:avLst/>
          </a:prstGeom>
          <a:solidFill>
            <a:srgbClr val="009B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8E0D4E-49E7-CC4B-BB0C-2BD76C32EFC2}"/>
              </a:ext>
            </a:extLst>
          </p:cNvPr>
          <p:cNvSpPr/>
          <p:nvPr/>
        </p:nvSpPr>
        <p:spPr>
          <a:xfrm>
            <a:off x="10427864" y="4032963"/>
            <a:ext cx="740304" cy="576000"/>
          </a:xfrm>
          <a:prstGeom prst="rect">
            <a:avLst/>
          </a:prstGeom>
          <a:solidFill>
            <a:srgbClr val="FF9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30ABDA-E1F4-AE46-9FDE-0F6B871EBC3C}"/>
              </a:ext>
            </a:extLst>
          </p:cNvPr>
          <p:cNvSpPr/>
          <p:nvPr/>
        </p:nvSpPr>
        <p:spPr>
          <a:xfrm>
            <a:off x="5280108" y="4032963"/>
            <a:ext cx="740305" cy="576000"/>
          </a:xfrm>
          <a:prstGeom prst="rect">
            <a:avLst/>
          </a:prstGeom>
          <a:solidFill>
            <a:srgbClr val="F9C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F666C0-D85A-124B-807E-375C859074BF}"/>
              </a:ext>
            </a:extLst>
          </p:cNvPr>
          <p:cNvSpPr/>
          <p:nvPr/>
        </p:nvSpPr>
        <p:spPr>
          <a:xfrm>
            <a:off x="6138067" y="4032963"/>
            <a:ext cx="740305" cy="576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DDD4BF-80CD-6649-AF44-3A94E9D5FF1A}"/>
              </a:ext>
            </a:extLst>
          </p:cNvPr>
          <p:cNvSpPr/>
          <p:nvPr/>
        </p:nvSpPr>
        <p:spPr>
          <a:xfrm>
            <a:off x="6996026" y="4032963"/>
            <a:ext cx="740305" cy="57600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5274A6-F8FE-8147-9181-6C7F26FB409D}"/>
              </a:ext>
            </a:extLst>
          </p:cNvPr>
          <p:cNvSpPr/>
          <p:nvPr/>
        </p:nvSpPr>
        <p:spPr>
          <a:xfrm>
            <a:off x="7853986" y="4032963"/>
            <a:ext cx="740304" cy="576000"/>
          </a:xfrm>
          <a:prstGeom prst="rect">
            <a:avLst/>
          </a:prstGeom>
          <a:solidFill>
            <a:srgbClr val="FFF2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3817F8-ECAD-E546-9DD1-920647CE2000}"/>
              </a:ext>
            </a:extLst>
          </p:cNvPr>
          <p:cNvSpPr txBox="1"/>
          <p:nvPr/>
        </p:nvSpPr>
        <p:spPr>
          <a:xfrm>
            <a:off x="5306184" y="3755964"/>
            <a:ext cx="724878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F9C100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921CD2D-07BF-2044-B5C2-3CC05BB18156}"/>
              </a:ext>
            </a:extLst>
          </p:cNvPr>
          <p:cNvSpPr txBox="1"/>
          <p:nvPr/>
        </p:nvSpPr>
        <p:spPr>
          <a:xfrm>
            <a:off x="6171502" y="3755964"/>
            <a:ext cx="704040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FFD966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39DD7402-A252-3342-BA57-A8A8B6139B16}"/>
              </a:ext>
            </a:extLst>
          </p:cNvPr>
          <p:cNvSpPr txBox="1"/>
          <p:nvPr/>
        </p:nvSpPr>
        <p:spPr>
          <a:xfrm>
            <a:off x="7031210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FFE699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5624E9D-64BD-034C-81C6-FBF363002660}"/>
              </a:ext>
            </a:extLst>
          </p:cNvPr>
          <p:cNvSpPr txBox="1"/>
          <p:nvPr/>
        </p:nvSpPr>
        <p:spPr>
          <a:xfrm>
            <a:off x="7860462" y="3755964"/>
            <a:ext cx="745717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FFF2CC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7BC1374F-039B-5340-A9E0-5123F4781F3E}"/>
              </a:ext>
            </a:extLst>
          </p:cNvPr>
          <p:cNvSpPr txBox="1"/>
          <p:nvPr/>
        </p:nvSpPr>
        <p:spPr>
          <a:xfrm>
            <a:off x="8741008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FF5639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28E24D9-4CC0-C847-B395-1A22D843424C}"/>
              </a:ext>
            </a:extLst>
          </p:cNvPr>
          <p:cNvSpPr txBox="1"/>
          <p:nvPr/>
        </p:nvSpPr>
        <p:spPr>
          <a:xfrm>
            <a:off x="9565450" y="3755964"/>
            <a:ext cx="755336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009BAA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382C095-F884-0E49-AEDF-B0D7DA76D711}"/>
              </a:ext>
            </a:extLst>
          </p:cNvPr>
          <p:cNvSpPr txBox="1"/>
          <p:nvPr/>
        </p:nvSpPr>
        <p:spPr>
          <a:xfrm>
            <a:off x="10450805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FF9E00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088E3D9-73A0-1C47-8D60-2DDE706D1A8C}"/>
              </a:ext>
            </a:extLst>
          </p:cNvPr>
          <p:cNvSpPr txBox="1"/>
          <p:nvPr/>
        </p:nvSpPr>
        <p:spPr>
          <a:xfrm>
            <a:off x="2421441" y="3002878"/>
            <a:ext cx="1308371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Palette des gris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C0638723-5FCD-8D43-86F2-32D345B1AB3D}"/>
              </a:ext>
            </a:extLst>
          </p:cNvPr>
          <p:cNvSpPr txBox="1"/>
          <p:nvPr/>
        </p:nvSpPr>
        <p:spPr>
          <a:xfrm>
            <a:off x="5280108" y="3002879"/>
            <a:ext cx="33141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Palette des jaunes autorisés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D5CBC9-78CF-CF4B-B06C-C7A1E355C810}"/>
              </a:ext>
            </a:extLst>
          </p:cNvPr>
          <p:cNvSpPr txBox="1"/>
          <p:nvPr/>
        </p:nvSpPr>
        <p:spPr>
          <a:xfrm>
            <a:off x="8711945" y="2863403"/>
            <a:ext cx="2489741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Couleurs sémaphores</a:t>
            </a:r>
          </a:p>
          <a:p>
            <a:pPr algn="ctr"/>
            <a:r>
              <a:rPr lang="fr-FR" sz="1200" b="1">
                <a:solidFill>
                  <a:schemeClr val="tx1"/>
                </a:solidFill>
              </a:rPr>
              <a:t>A n’utiliser qu’en cas d’absolue nécessité !</a:t>
            </a:r>
          </a:p>
        </p:txBody>
      </p:sp>
      <p:sp>
        <p:nvSpPr>
          <p:cNvPr id="76" name="Parenthèse ouvrante 75">
            <a:extLst>
              <a:ext uri="{FF2B5EF4-FFF2-40B4-BE49-F238E27FC236}">
                <a16:creationId xmlns:a16="http://schemas.microsoft.com/office/drawing/2014/main" id="{41EAC0A2-288A-1741-9065-529577C0DF88}"/>
              </a:ext>
            </a:extLst>
          </p:cNvPr>
          <p:cNvSpPr/>
          <p:nvPr/>
        </p:nvSpPr>
        <p:spPr>
          <a:xfrm rot="5400000">
            <a:off x="2937126" y="1511633"/>
            <a:ext cx="277000" cy="4170621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Parenthèse ouvrante 76">
            <a:extLst>
              <a:ext uri="{FF2B5EF4-FFF2-40B4-BE49-F238E27FC236}">
                <a16:creationId xmlns:a16="http://schemas.microsoft.com/office/drawing/2014/main" id="{FA3A3596-1BA4-3042-891F-95680E3942F6}"/>
              </a:ext>
            </a:extLst>
          </p:cNvPr>
          <p:cNvSpPr/>
          <p:nvPr/>
        </p:nvSpPr>
        <p:spPr>
          <a:xfrm rot="5400000">
            <a:off x="6798699" y="1939854"/>
            <a:ext cx="277000" cy="3314182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Parenthèse ouvrante 77">
            <a:extLst>
              <a:ext uri="{FF2B5EF4-FFF2-40B4-BE49-F238E27FC236}">
                <a16:creationId xmlns:a16="http://schemas.microsoft.com/office/drawing/2014/main" id="{FAF26B2C-403A-8F40-A4B5-4CE20004D18D}"/>
              </a:ext>
            </a:extLst>
          </p:cNvPr>
          <p:cNvSpPr/>
          <p:nvPr/>
        </p:nvSpPr>
        <p:spPr>
          <a:xfrm rot="5400000">
            <a:off x="9790086" y="2380303"/>
            <a:ext cx="277000" cy="243328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itre 78">
            <a:extLst>
              <a:ext uri="{FF2B5EF4-FFF2-40B4-BE49-F238E27FC236}">
                <a16:creationId xmlns:a16="http://schemas.microsoft.com/office/drawing/2014/main" id="{E47FC70B-DC2D-F242-ACAA-19694A1E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Couleurs autorisées</a:t>
            </a:r>
            <a:br>
              <a:rPr lang="fr-FR"/>
            </a:br>
            <a:r>
              <a:rPr lang="fr-FR"/>
              <a:t>Pas de déclinaisons possibles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E71B0F8-EF14-4645-80EB-7DB37AF09FCF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rgbClr val="F8CC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0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uvelle diapositiv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563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314875-C5BC-C34B-8FFE-E1578C6ABCAC}"/>
              </a:ext>
            </a:extLst>
          </p:cNvPr>
          <p:cNvSpPr/>
          <p:nvPr/>
        </p:nvSpPr>
        <p:spPr>
          <a:xfrm>
            <a:off x="5835318" y="3596537"/>
            <a:ext cx="1323528" cy="1348991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EA2D65-6AA1-684B-B1F6-E0361F4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56" y="3706682"/>
            <a:ext cx="1128707" cy="11287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5A157D-72DB-2D40-9DF3-69EBC078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080" y="3706681"/>
            <a:ext cx="1128707" cy="11287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A8431C-37D0-6041-9B77-284AD0179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05" y="3706680"/>
            <a:ext cx="1128707" cy="11287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53E7765-9E30-3E44-B1B9-813FE3A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729" y="3706680"/>
            <a:ext cx="1128707" cy="1128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0BB43C-C3CF-9149-9662-B545B94B09E8}"/>
              </a:ext>
            </a:extLst>
          </p:cNvPr>
          <p:cNvSpPr/>
          <p:nvPr/>
        </p:nvSpPr>
        <p:spPr>
          <a:xfrm>
            <a:off x="6050747" y="1769462"/>
            <a:ext cx="1108099" cy="1348990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AD8C32-B16F-1348-BE9A-9BABD2FD2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800" y="2066402"/>
            <a:ext cx="759030" cy="8962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0F20BE-C535-794F-B345-7DA0D0D19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49" y="2066402"/>
            <a:ext cx="759030" cy="8962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94EE7A-B549-9A47-BB3B-6774CB940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098" y="2066402"/>
            <a:ext cx="759030" cy="8962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F535E0-0CAA-9C4E-B91B-1EA5EAF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282" y="1996355"/>
            <a:ext cx="759030" cy="89620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E8CDA90-300E-234E-AE85-F9A02A63C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2" t="-10150" r="-6034" b="-29462"/>
          <a:stretch/>
        </p:blipFill>
        <p:spPr>
          <a:xfrm>
            <a:off x="7639838" y="1800349"/>
            <a:ext cx="2631406" cy="6919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6A023-813B-C44A-B6BF-4424B2D9ED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4334" y="3589759"/>
            <a:ext cx="2636910" cy="64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4F888D-0E09-4543-8E60-C54A27E61F93}"/>
              </a:ext>
            </a:extLst>
          </p:cNvPr>
          <p:cNvSpPr/>
          <p:nvPr/>
        </p:nvSpPr>
        <p:spPr>
          <a:xfrm>
            <a:off x="7634334" y="2695054"/>
            <a:ext cx="2636910" cy="691926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3BAD2E5-2715-0F4E-8BE1-067EA6D9D4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4334" y="2695054"/>
            <a:ext cx="2636910" cy="69192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A6C0F1A-C019-DD47-88F0-C0DAF9D497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4334" y="4440539"/>
            <a:ext cx="263691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9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otre cont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B6601C-54D5-8041-8FB1-3EA136E29C8D}"/>
              </a:ext>
            </a:extLst>
          </p:cNvPr>
          <p:cNvSpPr/>
          <p:nvPr/>
        </p:nvSpPr>
        <p:spPr>
          <a:xfrm>
            <a:off x="1524000" y="2602137"/>
            <a:ext cx="9144000" cy="907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-15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rPr>
              <a:t>Vos contacts</a:t>
            </a:r>
            <a:endParaRPr lang="fr-FR" sz="60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275CFE-46F4-E748-9B9E-AF9D970B9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EB47-2723-A140-A5A9-5EDC3F6039E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BAAC09C-0C20-F04B-8A77-6712EAE77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9076" y="3576992"/>
            <a:ext cx="4680000" cy="48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 du 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DA4F98-892F-DA42-9249-81C7555A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" r="-1" b="-1"/>
          <a:stretch/>
        </p:blipFill>
        <p:spPr>
          <a:xfrm>
            <a:off x="5468347" y="1030288"/>
            <a:ext cx="1255305" cy="126010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1ECF85-C432-6140-8D5F-BEDA0B6BC8D8}"/>
              </a:ext>
            </a:extLst>
          </p:cNvPr>
          <p:cNvSpPr txBox="1"/>
          <p:nvPr/>
        </p:nvSpPr>
        <p:spPr>
          <a:xfrm>
            <a:off x="3294345" y="1002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D2EC89-E97E-C243-BE53-EF8CD5CC89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9076" y="4064817"/>
            <a:ext cx="4680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/>
              <a:t>Poste du contact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852B1C0-EF4A-9A4A-AA3E-70C341F0A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76" y="5050724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Mail : 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AA451091-F285-DA4E-869F-D61D83244D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34" y="5363398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Tél : 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C09D848-4DDB-534C-83B5-C247F226D9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39076" y="5676072"/>
            <a:ext cx="4680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/>
              <a:t>Adresse : 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86B8B7F3-03C5-8244-94DE-72042BB19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8968" y="4064817"/>
            <a:ext cx="4680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/>
              <a:t>Poste du contact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172FD29D-E22C-1E4E-91CE-BEAEAEF149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8968" y="5050724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Mail : 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8CE9C679-1147-C348-A2BE-1769355BC8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2926" y="5363398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Tél : </a:t>
            </a:r>
          </a:p>
        </p:txBody>
      </p:sp>
      <p:sp>
        <p:nvSpPr>
          <p:cNvPr id="25" name="Espace réservé du contenu 18">
            <a:extLst>
              <a:ext uri="{FF2B5EF4-FFF2-40B4-BE49-F238E27FC236}">
                <a16:creationId xmlns:a16="http://schemas.microsoft.com/office/drawing/2014/main" id="{76E863BE-3E58-2441-8362-CA1D926E951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68968" y="5676072"/>
            <a:ext cx="4680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/>
              <a:t>Adresse : 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FD84F877-A0F3-4240-AA9D-8A0194BE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968" y="3575743"/>
            <a:ext cx="4680000" cy="486000"/>
          </a:xfrm>
        </p:spPr>
        <p:txBody>
          <a:bodyPr anchor="ctr"/>
          <a:lstStyle>
            <a:lvl1pPr algn="ctr">
              <a:defRPr lang="fr-FR" sz="320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Nom du contact</a:t>
            </a:r>
          </a:p>
        </p:txBody>
      </p:sp>
    </p:spTree>
    <p:extLst>
      <p:ext uri="{BB962C8B-B14F-4D97-AF65-F5344CB8AC3E}">
        <p14:creationId xmlns:p14="http://schemas.microsoft.com/office/powerpoint/2010/main" val="1001735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re + sous-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2F0B7-09E1-2544-88AF-F81E2632D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Sous-titre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003748-4650-0C4C-B557-FDB8D2E5D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664" y="6678040"/>
            <a:ext cx="335335" cy="107722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550EB47-2723-A140-A5A9-5EDC3F6039E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950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Votre cont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B6601C-54D5-8041-8FB1-3EA136E29C8D}"/>
              </a:ext>
            </a:extLst>
          </p:cNvPr>
          <p:cNvSpPr/>
          <p:nvPr/>
        </p:nvSpPr>
        <p:spPr>
          <a:xfrm>
            <a:off x="1524000" y="2602137"/>
            <a:ext cx="9144000" cy="907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rPr>
              <a:t>Your</a:t>
            </a:r>
            <a:r>
              <a:rPr kumimoji="0" lang="fr-FR" sz="6000" b="1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rPr>
              <a:t> contact</a:t>
            </a:r>
            <a:endParaRPr lang="fr-FR" sz="6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275CFE-46F4-E748-9B9E-AF9D970B9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664" y="6678040"/>
            <a:ext cx="335335" cy="107722"/>
          </a:xfrm>
          <a:prstGeom prst="rect">
            <a:avLst/>
          </a:prstGeom>
        </p:spPr>
        <p:txBody>
          <a:bodyPr/>
          <a:lstStyle/>
          <a:p>
            <a:fld id="{A550EB47-2723-A140-A5A9-5EDC3F6039E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BAAC09C-0C20-F04B-8A77-6712EAE77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9076" y="3576992"/>
            <a:ext cx="4680000" cy="48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 du 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DA4F98-892F-DA42-9249-81C7555A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" r="-1" b="-1"/>
          <a:stretch/>
        </p:blipFill>
        <p:spPr>
          <a:xfrm>
            <a:off x="5468347" y="1030288"/>
            <a:ext cx="1255305" cy="126010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1ECF85-C432-6140-8D5F-BEDA0B6BC8D8}"/>
              </a:ext>
            </a:extLst>
          </p:cNvPr>
          <p:cNvSpPr txBox="1"/>
          <p:nvPr/>
        </p:nvSpPr>
        <p:spPr>
          <a:xfrm>
            <a:off x="3294345" y="1002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D2EC89-E97E-C243-BE53-EF8CD5CC89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9076" y="4064817"/>
            <a:ext cx="4680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/>
              <a:t>Poste du contact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852B1C0-EF4A-9A4A-AA3E-70C341F0A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76" y="5050724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Mail : 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AA451091-F285-DA4E-869F-D61D83244D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34" y="5363398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Tél : 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C09D848-4DDB-534C-83B5-C247F226D9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39076" y="5676072"/>
            <a:ext cx="4680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/>
              <a:t>Adresse : 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86B8B7F3-03C5-8244-94DE-72042BB19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8968" y="4064817"/>
            <a:ext cx="4680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/>
              <a:t>Poste du contact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172FD29D-E22C-1E4E-91CE-BEAEAEF149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8968" y="5050724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Mail : 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8CE9C679-1147-C348-A2BE-1769355BC8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2926" y="5363398"/>
            <a:ext cx="4680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Tél : </a:t>
            </a:r>
          </a:p>
        </p:txBody>
      </p:sp>
      <p:sp>
        <p:nvSpPr>
          <p:cNvPr id="25" name="Espace réservé du contenu 18">
            <a:extLst>
              <a:ext uri="{FF2B5EF4-FFF2-40B4-BE49-F238E27FC236}">
                <a16:creationId xmlns:a16="http://schemas.microsoft.com/office/drawing/2014/main" id="{76E863BE-3E58-2441-8362-CA1D926E951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68968" y="5676072"/>
            <a:ext cx="4680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/>
              <a:t>Adresse : 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FD84F877-A0F3-4240-AA9D-8A0194BE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968" y="3575743"/>
            <a:ext cx="4680000" cy="486000"/>
          </a:xfrm>
        </p:spPr>
        <p:txBody>
          <a:bodyPr anchor="ctr"/>
          <a:lstStyle>
            <a:lvl1pPr algn="ctr">
              <a:defRPr lang="fr-FR" sz="320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Nom du contact</a:t>
            </a:r>
          </a:p>
        </p:txBody>
      </p:sp>
    </p:spTree>
    <p:extLst>
      <p:ext uri="{BB962C8B-B14F-4D97-AF65-F5344CB8AC3E}">
        <p14:creationId xmlns:p14="http://schemas.microsoft.com/office/powerpoint/2010/main" val="16132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1BD77-5CEB-4A67-B6FA-87C329E83F86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50862" y="1808162"/>
            <a:ext cx="8156575" cy="4070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50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garde cli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06B63-7DFD-C745-A7F4-BFB59E2038CC}"/>
              </a:ext>
            </a:extLst>
          </p:cNvPr>
          <p:cNvSpPr/>
          <p:nvPr/>
        </p:nvSpPr>
        <p:spPr>
          <a:xfrm>
            <a:off x="0" y="3140742"/>
            <a:ext cx="12192000" cy="3717258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636DE80-7B06-9E41-8A7E-8816019068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6170613"/>
            <a:ext cx="5635625" cy="376237"/>
          </a:xfrm>
        </p:spPr>
        <p:txBody>
          <a:bodyPr rIns="36000" anchor="ctr"/>
          <a:lstStyle>
            <a:lvl1pPr algn="r">
              <a:defRPr b="1" i="0"/>
            </a:lvl1pPr>
          </a:lstStyle>
          <a:p>
            <a:pPr lvl="0"/>
            <a:r>
              <a:rPr lang="fr-FR"/>
              <a:t>Date | Présentation préparé à l’intention de 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B07B00-98B2-264B-A5D6-27B19A1F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930" b="21315"/>
          <a:stretch/>
        </p:blipFill>
        <p:spPr>
          <a:xfrm>
            <a:off x="0" y="3969450"/>
            <a:ext cx="2976113" cy="2888551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618FD673-98BF-6047-8BC8-934194BB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149" y="3565194"/>
            <a:ext cx="9732408" cy="418576"/>
          </a:xfrm>
        </p:spPr>
        <p:txBody>
          <a:bodyPr tIns="0" bIns="0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74EAF83-0412-D648-AC32-E11F24AA3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9149" y="4027599"/>
            <a:ext cx="9732476" cy="400110"/>
          </a:xfrm>
        </p:spPr>
        <p:txBody>
          <a:bodyPr>
            <a:spAutoFit/>
          </a:bodyPr>
          <a:lstStyle>
            <a:lvl1pPr>
              <a:defRPr lang="fr-FR" sz="2000" b="0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  <a:lvl2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2pPr>
            <a:lvl3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3pPr>
            <a:lvl4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4pPr>
            <a:lvl5pPr>
              <a:defRPr lang="fr-FR" sz="3200" b="1" i="0" u="none" strike="noStrike" kern="1200" cap="none" spc="-15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Picture 2" descr="Certified B Corp — Flynner Homes">
            <a:extLst>
              <a:ext uri="{FF2B5EF4-FFF2-40B4-BE49-F238E27FC236}">
                <a16:creationId xmlns:a16="http://schemas.microsoft.com/office/drawing/2014/main" id="{9768AF3E-5901-D843-A4E2-6CB058E17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1249" r="66201" b="6981"/>
          <a:stretch/>
        </p:blipFill>
        <p:spPr bwMode="auto">
          <a:xfrm>
            <a:off x="10894425" y="4931424"/>
            <a:ext cx="837132" cy="109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C542ED-8745-6F4C-BB03-BF92B891C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06"/>
          <a:stretch/>
        </p:blipFill>
        <p:spPr>
          <a:xfrm>
            <a:off x="1999149" y="1148296"/>
            <a:ext cx="4778169" cy="1098613"/>
          </a:xfrm>
          <a:prstGeom prst="rect">
            <a:avLst/>
          </a:prstGeom>
        </p:spPr>
      </p:pic>
      <p:pic>
        <p:nvPicPr>
          <p:cNvPr id="9" name="Google Shape;392;p1">
            <a:extLst>
              <a:ext uri="{FF2B5EF4-FFF2-40B4-BE49-F238E27FC236}">
                <a16:creationId xmlns:a16="http://schemas.microsoft.com/office/drawing/2014/main" id="{99D41665-9415-6F49-AB0D-FD004376B3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44389"/>
          <a:stretch/>
        </p:blipFill>
        <p:spPr>
          <a:xfrm>
            <a:off x="8140490" y="4964986"/>
            <a:ext cx="1371799" cy="107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2;p1">
            <a:extLst>
              <a:ext uri="{FF2B5EF4-FFF2-40B4-BE49-F238E27FC236}">
                <a16:creationId xmlns:a16="http://schemas.microsoft.com/office/drawing/2014/main" id="{78949C01-9921-FC49-85B1-F2C41D4350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5653"/>
          <a:stretch/>
        </p:blipFill>
        <p:spPr>
          <a:xfrm>
            <a:off x="9600958" y="4884976"/>
            <a:ext cx="1093951" cy="10772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A6306C-DC6B-8B44-91C1-5495281D4734}"/>
              </a:ext>
            </a:extLst>
          </p:cNvPr>
          <p:cNvSpPr/>
          <p:nvPr/>
        </p:nvSpPr>
        <p:spPr>
          <a:xfrm>
            <a:off x="11348581" y="0"/>
            <a:ext cx="843419" cy="338203"/>
          </a:xfrm>
          <a:prstGeom prst="rect">
            <a:avLst/>
          </a:prstGeom>
          <a:solidFill>
            <a:srgbClr val="FFFFFF"/>
          </a:solidFill>
          <a:ln w="63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err="1">
              <a:latin typeface="Century Gothic" panose="020B0502020202020204" pitchFamily="34" charset="0"/>
            </a:endParaRPr>
          </a:p>
        </p:txBody>
      </p:sp>
      <p:pic>
        <p:nvPicPr>
          <p:cNvPr id="1026" name="Picture 2" descr="Ecovadis 2022 - Certification GOLD - Nexialog">
            <a:extLst>
              <a:ext uri="{FF2B5EF4-FFF2-40B4-BE49-F238E27FC236}">
                <a16:creationId xmlns:a16="http://schemas.microsoft.com/office/drawing/2014/main" id="{31543652-DABD-4140-EAB5-9B81D456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8" y="4983770"/>
            <a:ext cx="997199" cy="99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75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garde inter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B44A87-14F8-794D-8D6B-55BB490A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1999149" y="1148296"/>
            <a:ext cx="4936910" cy="10986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E06B63-7DFD-C745-A7F4-BFB59E2038CC}"/>
              </a:ext>
            </a:extLst>
          </p:cNvPr>
          <p:cNvSpPr/>
          <p:nvPr/>
        </p:nvSpPr>
        <p:spPr>
          <a:xfrm>
            <a:off x="0" y="3140742"/>
            <a:ext cx="12192000" cy="3717258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B07B00-98B2-264B-A5D6-27B19A1F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930" b="21315"/>
          <a:stretch/>
        </p:blipFill>
        <p:spPr>
          <a:xfrm>
            <a:off x="0" y="3969450"/>
            <a:ext cx="2976113" cy="28885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DD804-E285-F846-9AF0-6367E7280BD2}"/>
              </a:ext>
            </a:extLst>
          </p:cNvPr>
          <p:cNvSpPr/>
          <p:nvPr/>
        </p:nvSpPr>
        <p:spPr>
          <a:xfrm>
            <a:off x="11348581" y="0"/>
            <a:ext cx="843419" cy="338203"/>
          </a:xfrm>
          <a:prstGeom prst="rect">
            <a:avLst/>
          </a:prstGeom>
          <a:solidFill>
            <a:srgbClr val="FFFFFF"/>
          </a:solidFill>
          <a:ln w="63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err="1">
              <a:latin typeface="Century Gothic" panose="020B0502020202020204" pitchFamily="34" charset="0"/>
            </a:endParaRP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397578AB-521C-754C-BA3C-2FD830205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6170613"/>
            <a:ext cx="5635625" cy="376237"/>
          </a:xfrm>
        </p:spPr>
        <p:txBody>
          <a:bodyPr rIns="36000" anchor="ctr"/>
          <a:lstStyle>
            <a:lvl1pPr algn="r">
              <a:defRPr b="1" i="0"/>
            </a:lvl1pPr>
          </a:lstStyle>
          <a:p>
            <a:pPr lvl="0"/>
            <a:r>
              <a:rPr lang="fr-FR"/>
              <a:t>Date | Présentation préparé à l’intention de X</a:t>
            </a:r>
          </a:p>
        </p:txBody>
      </p:sp>
      <p:sp>
        <p:nvSpPr>
          <p:cNvPr id="14" name="Titre 9">
            <a:extLst>
              <a:ext uri="{FF2B5EF4-FFF2-40B4-BE49-F238E27FC236}">
                <a16:creationId xmlns:a16="http://schemas.microsoft.com/office/drawing/2014/main" id="{098A3B06-459F-B943-8484-A0473840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149" y="3565194"/>
            <a:ext cx="9732408" cy="418576"/>
          </a:xfrm>
        </p:spPr>
        <p:txBody>
          <a:bodyPr tIns="0" bIns="0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06A8EFC-B633-994B-AFBE-9A767A2BD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9149" y="4027599"/>
            <a:ext cx="9732476" cy="400110"/>
          </a:xfrm>
        </p:spPr>
        <p:txBody>
          <a:bodyPr>
            <a:spAutoFit/>
          </a:bodyPr>
          <a:lstStyle>
            <a:lvl1pPr>
              <a:defRPr lang="fr-FR" sz="2000" b="0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  <a:lvl2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2pPr>
            <a:lvl3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3pPr>
            <a:lvl4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4pPr>
            <a:lvl5pPr>
              <a:defRPr lang="fr-FR" sz="3200" b="1" i="0" u="none" strike="noStrike" kern="1200" cap="none" spc="-15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7" name="Picture 2" descr="Certified B Corp — Flynner Homes">
            <a:extLst>
              <a:ext uri="{FF2B5EF4-FFF2-40B4-BE49-F238E27FC236}">
                <a16:creationId xmlns:a16="http://schemas.microsoft.com/office/drawing/2014/main" id="{B7B4DA03-F9C0-8244-AA31-F234AB1D3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1249" r="66201" b="6981"/>
          <a:stretch/>
        </p:blipFill>
        <p:spPr bwMode="auto">
          <a:xfrm>
            <a:off x="10894425" y="4931424"/>
            <a:ext cx="837132" cy="109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r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4AFD0EC-8121-E24F-BA07-B7AB5B903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5770" y="6678040"/>
            <a:ext cx="7847234" cy="107722"/>
          </a:xfrm>
        </p:spPr>
        <p:txBody>
          <a:bodyPr wrap="square" lIns="0" tIns="0" bIns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sz="70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/>
            </a:pPr>
            <a:r>
              <a:rPr lang="fr-FR"/>
              <a:t>(N) Source | (N+1)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37C01-D171-AE4B-AC3F-4CAD6E636351}"/>
              </a:ext>
            </a:extLst>
          </p:cNvPr>
          <p:cNvSpPr txBox="1"/>
          <p:nvPr/>
        </p:nvSpPr>
        <p:spPr>
          <a:xfrm>
            <a:off x="1200438" y="6678040"/>
            <a:ext cx="40533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Sources :</a:t>
            </a:r>
          </a:p>
        </p:txBody>
      </p:sp>
    </p:spTree>
    <p:extLst>
      <p:ext uri="{BB962C8B-B14F-4D97-AF65-F5344CB8AC3E}">
        <p14:creationId xmlns:p14="http://schemas.microsoft.com/office/powerpoint/2010/main" val="260778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 Sour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4AFD0EC-8121-E24F-BA07-B7AB5B903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5770" y="6678040"/>
            <a:ext cx="7847234" cy="107722"/>
          </a:xfrm>
        </p:spPr>
        <p:txBody>
          <a:bodyPr wrap="square" lIns="0" tIns="0" bIns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sz="70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/>
            </a:pPr>
            <a:r>
              <a:rPr lang="fr-FR"/>
              <a:t>(N) Source | (N+1)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37C01-D171-AE4B-AC3F-4CAD6E636351}"/>
              </a:ext>
            </a:extLst>
          </p:cNvPr>
          <p:cNvSpPr txBox="1"/>
          <p:nvPr/>
        </p:nvSpPr>
        <p:spPr>
          <a:xfrm>
            <a:off x="1200438" y="6678040"/>
            <a:ext cx="40533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Sources :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0F06DD0-8B96-9A46-B4BE-CCBCC8B916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76511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Pag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/>
              <a:t>Titre du one-pager / </a:t>
            </a:r>
            <a:r>
              <a:rPr lang="fr-FR" err="1"/>
              <a:t>Executive</a:t>
            </a:r>
            <a:r>
              <a:rPr lang="fr-FR"/>
              <a:t> </a:t>
            </a:r>
            <a:r>
              <a:rPr lang="fr-FR" err="1"/>
              <a:t>Summary</a:t>
            </a:r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A30E1C14-F364-F44F-97B6-239298F359E8}"/>
              </a:ext>
            </a:extLst>
          </p:cNvPr>
          <p:cNvSpPr txBox="1">
            <a:spLocks/>
          </p:cNvSpPr>
          <p:nvPr/>
        </p:nvSpPr>
        <p:spPr>
          <a:xfrm>
            <a:off x="1183265" y="2381725"/>
            <a:ext cx="10332000" cy="292039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90500" marR="0" lvl="0" indent="254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olice système"/>
              <a:buNone/>
              <a:tabLst/>
              <a:defRPr sz="1400" b="0" i="0" u="none" strike="noStrike" cap="none" dirty="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2100" indent="-285750">
              <a:buBlip>
                <a:blip r:embed="rId2"/>
              </a:buBlip>
            </a:pPr>
            <a:r>
              <a:rPr lang="fr-FR" b="1" kern="0" err="1">
                <a:solidFill>
                  <a:schemeClr val="tx1"/>
                </a:solidFill>
              </a:rPr>
              <a:t>Arument</a:t>
            </a:r>
            <a:r>
              <a:rPr lang="fr-FR" b="1" kern="0">
                <a:solidFill>
                  <a:schemeClr val="tx1"/>
                </a:solidFill>
              </a:rPr>
              <a:t> 1 : </a:t>
            </a:r>
            <a:r>
              <a:rPr lang="fr-FR" kern="0">
                <a:solidFill>
                  <a:schemeClr val="tx1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>
              <a:solidFill>
                <a:schemeClr val="tx1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>
                <a:solidFill>
                  <a:schemeClr val="tx1"/>
                </a:solidFill>
              </a:rPr>
              <a:t>Argument 2 : </a:t>
            </a:r>
            <a:r>
              <a:rPr lang="fr-FR" kern="0">
                <a:solidFill>
                  <a:schemeClr val="tx1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>
              <a:solidFill>
                <a:schemeClr val="tx1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>
                <a:solidFill>
                  <a:schemeClr val="tx1"/>
                </a:solidFill>
              </a:rPr>
              <a:t>Argument 3 :</a:t>
            </a:r>
          </a:p>
          <a:p>
            <a:pPr marL="739775" lvl="3" indent="-285750">
              <a:buSzPct val="80000"/>
              <a:buBlip>
                <a:blip r:embed="rId2"/>
              </a:buBlip>
            </a:pPr>
            <a:r>
              <a:rPr lang="fr-FR" sz="1400" kern="0">
                <a:solidFill>
                  <a:schemeClr val="tx1"/>
                </a:solidFill>
                <a:latin typeface="Century Gothic" panose="020B0502020202020204" pitchFamily="34" charset="0"/>
              </a:rPr>
              <a:t>détails</a:t>
            </a:r>
          </a:p>
          <a:p>
            <a:pPr marL="739775" lvl="3" indent="-285750">
              <a:buSzPct val="80000"/>
              <a:buBlip>
                <a:blip r:embed="rId2"/>
              </a:buBlip>
            </a:pPr>
            <a:r>
              <a:rPr lang="fr-FR" sz="1400" kern="0">
                <a:solidFill>
                  <a:schemeClr val="tx1"/>
                </a:solidFill>
                <a:latin typeface="Century Gothic" panose="020B0502020202020204" pitchFamily="34" charset="0"/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>
              <a:solidFill>
                <a:schemeClr val="tx1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>
                <a:solidFill>
                  <a:schemeClr val="tx1"/>
                </a:solidFill>
              </a:rPr>
              <a:t>Argument 4 : </a:t>
            </a:r>
            <a:r>
              <a:rPr lang="fr-FR" kern="0">
                <a:solidFill>
                  <a:schemeClr val="tx1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>
              <a:solidFill>
                <a:schemeClr val="tx1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>
                <a:solidFill>
                  <a:schemeClr val="tx1"/>
                </a:solidFill>
              </a:rPr>
              <a:t>Argument 5</a:t>
            </a:r>
            <a:endParaRPr lang="fr-FR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4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5</a:t>
            </a:r>
            <a:endParaRPr kumimoji="0" lang="fr-FR" sz="1800" b="1" i="0" u="none" strike="noStrike" kern="1200" cap="none" spc="0" normalizeH="0" baseline="0" noProof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218DFEB-17E7-1242-A195-0E3A97CFC9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8BC7A4-EFA2-F245-A4FB-074BCAE42C6D}"/>
                </a:ext>
              </a:extLst>
            </p:cNvPr>
            <p:cNvSpPr/>
            <p:nvPr/>
          </p:nvSpPr>
          <p:spPr>
            <a:xfrm>
              <a:off x="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9F4A7-5DB8-6C42-ABF5-75E0098CE9A2}"/>
                </a:ext>
              </a:extLst>
            </p:cNvPr>
            <p:cNvSpPr/>
            <p:nvPr/>
          </p:nvSpPr>
          <p:spPr>
            <a:xfrm>
              <a:off x="1176000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41202-9377-DA46-9F14-6F8C906A9DBB}"/>
                </a:ext>
              </a:extLst>
            </p:cNvPr>
            <p:cNvSpPr/>
            <p:nvPr/>
          </p:nvSpPr>
          <p:spPr>
            <a:xfrm>
              <a:off x="0" y="6279204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FFA51D-93E1-734D-B08A-00AE2055C60B}"/>
                </a:ext>
              </a:extLst>
            </p:cNvPr>
            <p:cNvSpPr/>
            <p:nvPr/>
          </p:nvSpPr>
          <p:spPr>
            <a:xfrm>
              <a:off x="0" y="0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>
                <a:solidFill>
                  <a:schemeClr val="tx1"/>
                </a:solidFill>
              </a:endParaRPr>
            </a:p>
          </p:txBody>
        </p:sp>
      </p:grp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4130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6E739C-DB58-034F-9E27-73532F6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0A9917E-9EFB-BF48-8D92-0CD22D2AC05B}"/>
              </a:ext>
            </a:extLst>
          </p:cNvPr>
          <p:cNvCxnSpPr>
            <a:cxnSpLocks/>
          </p:cNvCxnSpPr>
          <p:nvPr/>
        </p:nvCxnSpPr>
        <p:spPr>
          <a:xfrm>
            <a:off x="-17963" y="1989716"/>
            <a:ext cx="1412423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0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is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fr-FR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Axionable : raison d’être, positionnement et chiffres clés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endParaRPr lang="fr-FR"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fr-FR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proposition de valeur </a:t>
            </a:r>
            <a:r>
              <a:rPr lang="fr-FR" sz="1800" b="0" i="0" u="none" strike="noStrike" kern="1200" cap="none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pour la</a:t>
            </a:r>
            <a:r>
              <a:rPr lang="fr-FR" sz="1800" b="0" i="0" u="none" strike="noStrike" kern="1200" cap="none">
                <a:solidFill>
                  <a:schemeClr val="lt1"/>
                </a:solidFill>
                <a:latin typeface="+mn-lt"/>
              </a:rPr>
              <a:t> </a:t>
            </a:r>
            <a:r>
              <a:rPr lang="fr-FR" sz="1800" b="1" i="0" u="none" strike="noStrike" kern="1200" cap="none">
                <a:solidFill>
                  <a:schemeClr val="lt1"/>
                </a:solidFill>
                <a:latin typeface="+mn-lt"/>
              </a:rPr>
              <a:t>décarbonation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endParaRPr lang="fr-FR" sz="1800" b="1" i="0" u="none" strike="noStrike" kern="1200" cap="none">
              <a:solidFill>
                <a:schemeClr val="lt1"/>
              </a:solidFill>
              <a:latin typeface="+mn-lt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fr-FR" sz="1800" b="0" i="0" u="none" strike="noStrike" cap="none">
                <a:solidFill>
                  <a:schemeClr val="lt1"/>
                </a:solidFill>
                <a:latin typeface="Century Gothic"/>
                <a:sym typeface="Century Gothic"/>
              </a:rPr>
              <a:t>Vos contacts Axionable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BC7A4-EFA2-F245-A4FB-074BCAE42C6D}"/>
              </a:ext>
            </a:extLst>
          </p:cNvPr>
          <p:cNvSpPr/>
          <p:nvPr/>
        </p:nvSpPr>
        <p:spPr>
          <a:xfrm>
            <a:off x="0" y="0"/>
            <a:ext cx="432000" cy="685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9F4A7-5DB8-6C42-ABF5-75E0098CE9A2}"/>
              </a:ext>
            </a:extLst>
          </p:cNvPr>
          <p:cNvSpPr/>
          <p:nvPr/>
        </p:nvSpPr>
        <p:spPr>
          <a:xfrm>
            <a:off x="11760000" y="0"/>
            <a:ext cx="432000" cy="685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41202-9377-DA46-9F14-6F8C906A9DBB}"/>
              </a:ext>
            </a:extLst>
          </p:cNvPr>
          <p:cNvSpPr/>
          <p:nvPr/>
        </p:nvSpPr>
        <p:spPr>
          <a:xfrm>
            <a:off x="0" y="6279204"/>
            <a:ext cx="12172016" cy="578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FA51D-93E1-734D-B08A-00AE2055C60B}"/>
              </a:ext>
            </a:extLst>
          </p:cNvPr>
          <p:cNvSpPr/>
          <p:nvPr/>
        </p:nvSpPr>
        <p:spPr>
          <a:xfrm>
            <a:off x="0" y="0"/>
            <a:ext cx="12172016" cy="578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1019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6E739C-DB58-034F-9E27-73532F6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2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6CDAC1-723B-2647-9D98-D1F6F9D23198}"/>
              </a:ext>
            </a:extLst>
          </p:cNvPr>
          <p:cNvSpPr/>
          <p:nvPr/>
        </p:nvSpPr>
        <p:spPr>
          <a:xfrm>
            <a:off x="11481597" y="6678040"/>
            <a:ext cx="338400" cy="111600"/>
          </a:xfrm>
          <a:prstGeom prst="rect">
            <a:avLst/>
          </a:prstGeom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r"/>
            <a:fld id="{A550EB47-2723-A140-A5A9-5EDC3F6039EF}" type="slidenum">
              <a:rPr lang="fr-FR" sz="700" smtClean="0">
                <a:solidFill>
                  <a:schemeClr val="tx1"/>
                </a:solidFill>
              </a:rPr>
              <a:pPr algn="r"/>
              <a:t>‹N°›</a:t>
            </a:fld>
            <a:endParaRPr lang="fr-FR" sz="700">
              <a:solidFill>
                <a:schemeClr val="tx1"/>
              </a:solidFill>
            </a:endParaRPr>
          </a:p>
        </p:txBody>
      </p:sp>
      <p:sp>
        <p:nvSpPr>
          <p:cNvPr id="4" name="Espace réservé du titre 3">
            <a:extLst>
              <a:ext uri="{FF2B5EF4-FFF2-40B4-BE49-F238E27FC236}">
                <a16:creationId xmlns:a16="http://schemas.microsoft.com/office/drawing/2014/main" id="{A7138BBD-1AF1-B145-A948-BEDF71FB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99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DE4992-29A2-B040-A006-FAF34C57A358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00" y="6637027"/>
            <a:ext cx="694800" cy="1377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59AA384-8816-584E-B13F-07E34A1A8904}"/>
              </a:ext>
            </a:extLst>
          </p:cNvPr>
          <p:cNvSpPr txBox="1"/>
          <p:nvPr/>
        </p:nvSpPr>
        <p:spPr>
          <a:xfrm>
            <a:off x="9718211" y="6678040"/>
            <a:ext cx="17696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Confidentiel – Propriété d’Axionable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AC3EC1D-9995-3447-AA1A-5B7A6FE0A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998" y="1194146"/>
            <a:ext cx="11447999" cy="5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28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  <p:sldLayoutId id="2147484136" r:id="rId18"/>
    <p:sldLayoutId id="2147484137" r:id="rId19"/>
    <p:sldLayoutId id="2147484138" r:id="rId20"/>
    <p:sldLayoutId id="2147484140" r:id="rId21"/>
    <p:sldLayoutId id="2147484148" r:id="rId22"/>
    <p:sldLayoutId id="2147484141" r:id="rId23"/>
    <p:sldLayoutId id="2147484142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u="none" strike="noStrike" kern="1200" cap="none" spc="-150" dirty="0">
          <a:solidFill>
            <a:schemeClr val="tx1"/>
          </a:solidFill>
          <a:effectLst/>
          <a:latin typeface="Century Gothic" panose="020B0502020202020204" pitchFamily="34" charset="0"/>
          <a:ea typeface="Geneva" panose="020B0503030404040204" pitchFamily="34" charset="0"/>
          <a:cs typeface="Tahoma" panose="020B0604030504040204" pitchFamily="34" charset="0"/>
          <a:sym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Police système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None/>
        <a:tabLst/>
        <a:defRPr lang="fr-FR" sz="1200" b="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Courier New" panose="02070309020205020404" pitchFamily="49" charset="0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None/>
        <a:tabLst/>
        <a:defRPr lang="fr-FR" sz="1200" b="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B4D3F-A1CD-E947-2D7B-E5072EB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ClimateViz</a:t>
            </a:r>
            <a:endParaRPr lang="fr-FR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C02461B-E493-0BEC-C6FF-F2ED8FD1067B}"/>
              </a:ext>
            </a:extLst>
          </p:cNvPr>
          <p:cNvSpPr txBox="1"/>
          <p:nvPr/>
        </p:nvSpPr>
        <p:spPr>
          <a:xfrm>
            <a:off x="1052381" y="1682142"/>
            <a:ext cx="10087233" cy="73866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Comment faciliter aux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professionnels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 n'ayant pas de connaissances spécialisées en traitement des données climatiques la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création autonome d'indicateurs personnalisés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 pour anticiper et s'ajuster au changement climatique de manière efficace et pertinente ?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1CB70C-7025-E80F-4988-C30ED231F579}"/>
              </a:ext>
            </a:extLst>
          </p:cNvPr>
          <p:cNvSpPr/>
          <p:nvPr/>
        </p:nvSpPr>
        <p:spPr>
          <a:xfrm>
            <a:off x="1052383" y="1465548"/>
            <a:ext cx="10087233" cy="1062276"/>
          </a:xfrm>
          <a:prstGeom prst="rect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pic>
        <p:nvPicPr>
          <p:cNvPr id="70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F33353-7715-EA60-D21A-687280B6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9" y="1138417"/>
            <a:ext cx="579103" cy="5791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2B62753-AD92-BA3D-0AC7-0A8E84867DC2}"/>
              </a:ext>
            </a:extLst>
          </p:cNvPr>
          <p:cNvSpPr/>
          <p:nvPr/>
        </p:nvSpPr>
        <p:spPr>
          <a:xfrm>
            <a:off x="1052382" y="2964532"/>
            <a:ext cx="4759695" cy="1062277"/>
          </a:xfrm>
          <a:prstGeom prst="rect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C2016452-967B-EC45-440B-45A2D5AFACC8}"/>
              </a:ext>
            </a:extLst>
          </p:cNvPr>
          <p:cNvSpPr txBox="1"/>
          <p:nvPr/>
        </p:nvSpPr>
        <p:spPr>
          <a:xfrm>
            <a:off x="5232622" y="1293334"/>
            <a:ext cx="1726749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Problématique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714C8D2-52FE-1AAF-6D58-5DF090D8267E}"/>
              </a:ext>
            </a:extLst>
          </p:cNvPr>
          <p:cNvSpPr txBox="1"/>
          <p:nvPr/>
        </p:nvSpPr>
        <p:spPr>
          <a:xfrm>
            <a:off x="2254478" y="2795254"/>
            <a:ext cx="2355502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Proposition de valeur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DB51683-1C95-D782-AE37-343812052C2F}"/>
              </a:ext>
            </a:extLst>
          </p:cNvPr>
          <p:cNvSpPr txBox="1"/>
          <p:nvPr/>
        </p:nvSpPr>
        <p:spPr>
          <a:xfrm>
            <a:off x="1052381" y="3167600"/>
            <a:ext cx="4759696" cy="73866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Nous proposons une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plateforme grand public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création d’indicateurs paramétrables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sur les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 d’historique météo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 de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prévision climatique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B308281-7301-25A4-45FC-FA8FA51488C1}"/>
              </a:ext>
            </a:extLst>
          </p:cNvPr>
          <p:cNvSpPr/>
          <p:nvPr/>
        </p:nvSpPr>
        <p:spPr>
          <a:xfrm>
            <a:off x="6379919" y="2964531"/>
            <a:ext cx="4759695" cy="1062277"/>
          </a:xfrm>
          <a:prstGeom prst="rect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C8D34C6D-0DB3-DA15-609D-A5AF0241E6EF}"/>
              </a:ext>
            </a:extLst>
          </p:cNvPr>
          <p:cNvSpPr txBox="1"/>
          <p:nvPr/>
        </p:nvSpPr>
        <p:spPr>
          <a:xfrm>
            <a:off x="8057766" y="2795254"/>
            <a:ext cx="1404000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Utilisateurs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269901DB-C102-822C-72EE-B0ADE5958335}"/>
              </a:ext>
            </a:extLst>
          </p:cNvPr>
          <p:cNvSpPr txBox="1"/>
          <p:nvPr/>
        </p:nvSpPr>
        <p:spPr>
          <a:xfrm>
            <a:off x="6379919" y="3167600"/>
            <a:ext cx="4759696" cy="73866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Professionnels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privés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publics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ayant besoin d’anticiper les impacts du changement climatique sur son activité (exemple : agriculteur, entreprise BTP)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A70F7BE0-BE3D-57C9-9948-1B315E6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9" y="2722326"/>
            <a:ext cx="506258" cy="50625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0196927C-BB1C-5112-076D-1FB98CB1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65" y="2758124"/>
            <a:ext cx="403831" cy="40383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E924573-F5F8-35C8-1B32-0A665F771D01}"/>
              </a:ext>
            </a:extLst>
          </p:cNvPr>
          <p:cNvSpPr/>
          <p:nvPr/>
        </p:nvSpPr>
        <p:spPr>
          <a:xfrm>
            <a:off x="1052381" y="4383201"/>
            <a:ext cx="10087233" cy="2096581"/>
          </a:xfrm>
          <a:prstGeom prst="rect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1226EFFF-116F-D240-C547-A413CA89ACCC}"/>
              </a:ext>
            </a:extLst>
          </p:cNvPr>
          <p:cNvSpPr txBox="1"/>
          <p:nvPr/>
        </p:nvSpPr>
        <p:spPr>
          <a:xfrm>
            <a:off x="5519997" y="4210988"/>
            <a:ext cx="1152000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Solution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7830B350-8BB2-1063-5C78-3B8C7A3F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23" y="4039721"/>
            <a:ext cx="604303" cy="6043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819ECE9-EE28-17B9-00F8-4A9F244195EA}"/>
              </a:ext>
            </a:extLst>
          </p:cNvPr>
          <p:cNvSpPr/>
          <p:nvPr/>
        </p:nvSpPr>
        <p:spPr>
          <a:xfrm>
            <a:off x="1442585" y="4832058"/>
            <a:ext cx="2736000" cy="1499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2A1D3CD-373B-0591-839F-F570B031528C}"/>
              </a:ext>
            </a:extLst>
          </p:cNvPr>
          <p:cNvSpPr txBox="1"/>
          <p:nvPr/>
        </p:nvSpPr>
        <p:spPr>
          <a:xfrm>
            <a:off x="2015279" y="4513130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A00B02E-8CE0-9CD0-F90B-A52E3ECDDF02}"/>
              </a:ext>
            </a:extLst>
          </p:cNvPr>
          <p:cNvSpPr txBox="1"/>
          <p:nvPr/>
        </p:nvSpPr>
        <p:spPr>
          <a:xfrm>
            <a:off x="5331481" y="4508479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Traitement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9061571-B813-E617-65A6-4713104109E0}"/>
              </a:ext>
            </a:extLst>
          </p:cNvPr>
          <p:cNvSpPr txBox="1"/>
          <p:nvPr/>
        </p:nvSpPr>
        <p:spPr>
          <a:xfrm>
            <a:off x="8608025" y="4508479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Plateforme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0068F78-776C-019E-F5E6-89812C3C067F}"/>
              </a:ext>
            </a:extLst>
          </p:cNvPr>
          <p:cNvSpPr/>
          <p:nvPr/>
        </p:nvSpPr>
        <p:spPr>
          <a:xfrm>
            <a:off x="4727996" y="4816256"/>
            <a:ext cx="2736000" cy="15162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6263B6C-D35F-143F-8860-022D69B7870E}"/>
              </a:ext>
            </a:extLst>
          </p:cNvPr>
          <p:cNvSpPr/>
          <p:nvPr/>
        </p:nvSpPr>
        <p:spPr>
          <a:xfrm>
            <a:off x="8035331" y="4816257"/>
            <a:ext cx="2736000" cy="15162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Ins="90000" rtlCol="0" anchor="ctr"/>
          <a:lstStyle/>
          <a:p>
            <a:pPr algn="l" defTabSz="914400">
              <a:spcAft>
                <a:spcPts val="1000"/>
              </a:spcAft>
            </a:pPr>
            <a:endParaRPr lang="fr-FR" sz="1600" dirty="0">
              <a:latin typeface="Century Gothic" panose="020B050202020202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BE91EBA-906C-8A66-C380-BA244474A9A9}"/>
              </a:ext>
            </a:extLst>
          </p:cNvPr>
          <p:cNvSpPr txBox="1"/>
          <p:nvPr/>
        </p:nvSpPr>
        <p:spPr>
          <a:xfrm>
            <a:off x="4727996" y="5085662"/>
            <a:ext cx="2735999" cy="90794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Préparation des données afin de précalculer les indicateurs: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Tmin</a:t>
            </a:r>
            <a:r>
              <a:rPr lang="fr-FR" sz="1200" kern="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max, </a:t>
            </a:r>
            <a:r>
              <a:rPr lang="fr-FR" sz="1200" kern="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moy</a:t>
            </a:r>
            <a:endParaRPr lang="fr-FR" sz="1200" kern="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 marL="171450" marR="0" lvl="0" indent="-17145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Nb de jour dépassant un seuil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FED7033-5A8A-26F2-FDBB-4A0538D50F98}"/>
              </a:ext>
            </a:extLst>
          </p:cNvPr>
          <p:cNvSpPr txBox="1"/>
          <p:nvPr/>
        </p:nvSpPr>
        <p:spPr>
          <a:xfrm>
            <a:off x="1442586" y="4831299"/>
            <a:ext cx="2735999" cy="150041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 fontAlgn="base">
              <a:spcBef>
                <a:spcPts val="300"/>
              </a:spcBef>
              <a:spcAft>
                <a:spcPct val="0"/>
              </a:spcAft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 brutes récupérées:</a:t>
            </a:r>
          </a:p>
          <a:p>
            <a:pPr marL="171450" indent="-171450" defTabSz="914400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 quotidiennes</a:t>
            </a:r>
            <a:endParaRPr lang="fr-FR" sz="1200" kern="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 marL="171450" indent="-171450" defTabSz="914400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 DRIAS : Projections climatiques régionalisées réalisées</a:t>
            </a:r>
            <a:endParaRPr lang="fr-FR" sz="1200" kern="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 marL="171450" indent="-171450" defTabSz="914400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Données externes importables via l’interface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C39548AC-D0C3-EA6A-D72A-45A9EB94FEA5}"/>
              </a:ext>
            </a:extLst>
          </p:cNvPr>
          <p:cNvSpPr txBox="1"/>
          <p:nvPr/>
        </p:nvSpPr>
        <p:spPr>
          <a:xfrm>
            <a:off x="8035331" y="4832058"/>
            <a:ext cx="2736000" cy="150041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Via une interface web </a:t>
            </a:r>
            <a:r>
              <a:rPr kumimoji="0" lang="fr-FR" sz="120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streamlit</a:t>
            </a: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il est possible de: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Personnaliser les indicateurs</a:t>
            </a:r>
            <a:endParaRPr lang="fr-FR" sz="1200" kern="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 marL="171450" marR="0" lvl="0" indent="-171450" algn="just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Visualiser et exporter les indicateurs sous forme de graphique ou de KPI</a:t>
            </a:r>
          </a:p>
          <a:p>
            <a:pPr marL="171450" indent="-171450" algn="just" defTabSz="914400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importer des données externes</a:t>
            </a:r>
            <a:endParaRPr lang="fr-FR" sz="1200" kern="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938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B4D3F-A1CD-E947-2D7B-E5072EB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pic>
        <p:nvPicPr>
          <p:cNvPr id="3" name="Demo-ClimateViz.m4v">
            <a:hlinkClick r:id="" action="ppaction://media"/>
            <a:extLst>
              <a:ext uri="{FF2B5EF4-FFF2-40B4-BE49-F238E27FC236}">
                <a16:creationId xmlns:a16="http://schemas.microsoft.com/office/drawing/2014/main" id="{62B21F72-FE8F-3A0E-D846-4DEB33BBB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3561" y="1201977"/>
            <a:ext cx="8532313" cy="53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 PPT Axio">
  <a:themeElements>
    <a:clrScheme name="Personnalisé 3">
      <a:dk1>
        <a:srgbClr val="333332"/>
      </a:dk1>
      <a:lt1>
        <a:srgbClr val="E5E5E5"/>
      </a:lt1>
      <a:dk2>
        <a:srgbClr val="687679"/>
      </a:dk2>
      <a:lt2>
        <a:srgbClr val="F9C100"/>
      </a:lt2>
      <a:accent1>
        <a:srgbClr val="FFD966"/>
      </a:accent1>
      <a:accent2>
        <a:srgbClr val="FCE498"/>
      </a:accent2>
      <a:accent3>
        <a:srgbClr val="FEF2CD"/>
      </a:accent3>
      <a:accent4>
        <a:srgbClr val="409CAA"/>
      </a:accent4>
      <a:accent5>
        <a:srgbClr val="FF9E00"/>
      </a:accent5>
      <a:accent6>
        <a:srgbClr val="ED5334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>
    <a:spDef>
      <a:spPr>
        <a:ln w="6350">
          <a:solidFill>
            <a:schemeClr val="tx1"/>
          </a:solidFill>
          <a:tailEnd type="none"/>
        </a:ln>
      </a:spPr>
      <a:bodyPr lIns="90000" rIns="90000" rtlCol="0" anchor="ctr"/>
      <a:lstStyle>
        <a:defPPr algn="l" defTabSz="914400">
          <a:defRPr sz="1200" dirty="0">
            <a:latin typeface="Century Gothic" panose="020B0502020202020204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l" defTabSz="914400">
          <a:defRPr sz="1200" dirty="0" smtClean="0">
            <a:solidFill>
              <a:schemeClr val="tx1"/>
            </a:solidFill>
            <a:latin typeface="Century Gothic" panose="020B0502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Template PPT Axio" id="{83029AFF-C971-4847-9A70-163EFDEF5269}" vid="{9547D8C6-52EC-6A4F-95E0-A9DFB3A8D3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Axio</Template>
  <TotalTime>1429</TotalTime>
  <Words>153</Words>
  <Application>Microsoft Macintosh PowerPoint</Application>
  <PresentationFormat>Grand écran</PresentationFormat>
  <Paragraphs>23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10" baseType="lpstr">
      <vt:lpstr>Arial</vt:lpstr>
      <vt:lpstr>Calibri</vt:lpstr>
      <vt:lpstr>Century Gothic</vt:lpstr>
      <vt:lpstr>Courier New</vt:lpstr>
      <vt:lpstr>Police système</vt:lpstr>
      <vt:lpstr>Raleway</vt:lpstr>
      <vt:lpstr>Wingdings</vt:lpstr>
      <vt:lpstr>Template PPT Axio</vt:lpstr>
      <vt:lpstr>ClimateViz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Problématique</dc:title>
  <dc:creator>Maximilien Estève</dc:creator>
  <cp:lastModifiedBy>Maximilien Estève</cp:lastModifiedBy>
  <cp:revision>11</cp:revision>
  <dcterms:created xsi:type="dcterms:W3CDTF">2024-04-08T15:05:44Z</dcterms:created>
  <dcterms:modified xsi:type="dcterms:W3CDTF">2024-04-09T14:57:08Z</dcterms:modified>
</cp:coreProperties>
</file>